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8"/>
  </p:notesMasterIdLst>
  <p:handoutMasterIdLst>
    <p:handoutMasterId r:id="rId29"/>
  </p:handoutMasterIdLst>
  <p:sldIdLst>
    <p:sldId id="278" r:id="rId5"/>
    <p:sldId id="284" r:id="rId6"/>
    <p:sldId id="285" r:id="rId7"/>
    <p:sldId id="293" r:id="rId8"/>
    <p:sldId id="306" r:id="rId9"/>
    <p:sldId id="307" r:id="rId10"/>
    <p:sldId id="298" r:id="rId11"/>
    <p:sldId id="299" r:id="rId12"/>
    <p:sldId id="302" r:id="rId13"/>
    <p:sldId id="288" r:id="rId14"/>
    <p:sldId id="291" r:id="rId15"/>
    <p:sldId id="289" r:id="rId16"/>
    <p:sldId id="303" r:id="rId17"/>
    <p:sldId id="304" r:id="rId18"/>
    <p:sldId id="300" r:id="rId19"/>
    <p:sldId id="296" r:id="rId20"/>
    <p:sldId id="286" r:id="rId21"/>
    <p:sldId id="294" r:id="rId22"/>
    <p:sldId id="305" r:id="rId23"/>
    <p:sldId id="301" r:id="rId24"/>
    <p:sldId id="290" r:id="rId25"/>
    <p:sldId id="292" r:id="rId26"/>
    <p:sldId id="257" r:id="rId27"/>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6A6A6"/>
    <a:srgbClr val="595959"/>
    <a:srgbClr val="FFFF00"/>
    <a:srgbClr val="586EA6"/>
    <a:srgbClr val="81BCC7"/>
    <a:srgbClr val="80BBCA"/>
    <a:srgbClr val="92BECA"/>
    <a:srgbClr val="90BB23"/>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6" autoAdjust="0"/>
    <p:restoredTop sz="94703" autoAdjust="0"/>
  </p:normalViewPr>
  <p:slideViewPr>
    <p:cSldViewPr snapToGrid="0">
      <p:cViewPr>
        <p:scale>
          <a:sx n="80" d="100"/>
          <a:sy n="80" d="100"/>
        </p:scale>
        <p:origin x="366" y="-24"/>
      </p:cViewPr>
      <p:guideLst/>
    </p:cSldViewPr>
  </p:slideViewPr>
  <p:notesTextViewPr>
    <p:cViewPr>
      <p:scale>
        <a:sx n="1" d="1"/>
        <a:sy n="1" d="1"/>
      </p:scale>
      <p:origin x="0" y="0"/>
    </p:cViewPr>
  </p:notesTextViewPr>
  <p:notesViewPr>
    <p:cSldViewPr snapToGrid="0">
      <p:cViewPr varScale="1">
        <p:scale>
          <a:sx n="76" d="100"/>
          <a:sy n="76" d="100"/>
        </p:scale>
        <p:origin x="396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17BB10FF-3487-4D75-9F0A-37F95EEF81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 xmlns:a16="http://schemas.microsoft.com/office/drawing/2014/main" id="{CF0D1C75-10D4-4C01-8713-DBB7A4ABB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DE069AC-77A7-4777-BDF9-7DC3CCEDF27E}" type="datetime1">
              <a:rPr lang="it-IT" smtClean="0"/>
              <a:t>26/11/2021</a:t>
            </a:fld>
            <a:endParaRPr lang="it-IT" dirty="0"/>
          </a:p>
        </p:txBody>
      </p:sp>
      <p:sp>
        <p:nvSpPr>
          <p:cNvPr id="4" name="Segnaposto piè di pagina 3">
            <a:extLst>
              <a:ext uri="{FF2B5EF4-FFF2-40B4-BE49-F238E27FC236}">
                <a16:creationId xmlns="" xmlns:a16="http://schemas.microsoft.com/office/drawing/2014/main" id="{253B5DB0-980C-4E71-A6A3-6065A6DA1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 xmlns:a16="http://schemas.microsoft.com/office/drawing/2014/main" id="{26A35612-DEEC-4B08-970A-79860CCECA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D51804-3518-4E35-B24F-7663031B629A}" type="slidenum">
              <a:rPr lang="it-IT" smtClean="0"/>
              <a:t>‹N›</a:t>
            </a:fld>
            <a:endParaRPr lang="it-IT"/>
          </a:p>
        </p:txBody>
      </p:sp>
    </p:spTree>
    <p:extLst>
      <p:ext uri="{BB962C8B-B14F-4D97-AF65-F5344CB8AC3E}">
        <p14:creationId xmlns:p14="http://schemas.microsoft.com/office/powerpoint/2010/main" val="233736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ACBF-8E60-44BA-8D7C-29B88CFD8204}" type="datetime1">
              <a:rPr lang="it-IT" smtClean="0"/>
              <a:pPr/>
              <a:t>26/11/2021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2DF6859-042C-4B80-873A-544528B0ADA9}" type="slidenum">
              <a:rPr lang="it-IT" noProof="0" smtClean="0"/>
              <a:t>‹N›</a:t>
            </a:fld>
            <a:endParaRPr lang="it-IT" noProof="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a:t>
            </a:fld>
            <a:endParaRPr lang="it-IT"/>
          </a:p>
        </p:txBody>
      </p:sp>
    </p:spTree>
    <p:extLst>
      <p:ext uri="{BB962C8B-B14F-4D97-AF65-F5344CB8AC3E}">
        <p14:creationId xmlns:p14="http://schemas.microsoft.com/office/powerpoint/2010/main" val="340194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10</a:t>
            </a:fld>
            <a:endParaRPr lang="it-IT"/>
          </a:p>
        </p:txBody>
      </p:sp>
    </p:spTree>
    <p:extLst>
      <p:ext uri="{BB962C8B-B14F-4D97-AF65-F5344CB8AC3E}">
        <p14:creationId xmlns:p14="http://schemas.microsoft.com/office/powerpoint/2010/main" val="328884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11</a:t>
            </a:fld>
            <a:endParaRPr lang="it-IT"/>
          </a:p>
        </p:txBody>
      </p:sp>
    </p:spTree>
    <p:extLst>
      <p:ext uri="{BB962C8B-B14F-4D97-AF65-F5344CB8AC3E}">
        <p14:creationId xmlns:p14="http://schemas.microsoft.com/office/powerpoint/2010/main" val="260667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12</a:t>
            </a:fld>
            <a:endParaRPr lang="it-IT"/>
          </a:p>
        </p:txBody>
      </p:sp>
    </p:spTree>
    <p:extLst>
      <p:ext uri="{BB962C8B-B14F-4D97-AF65-F5344CB8AC3E}">
        <p14:creationId xmlns:p14="http://schemas.microsoft.com/office/powerpoint/2010/main" val="358190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13</a:t>
            </a:fld>
            <a:endParaRPr lang="it-IT"/>
          </a:p>
        </p:txBody>
      </p:sp>
    </p:spTree>
    <p:extLst>
      <p:ext uri="{BB962C8B-B14F-4D97-AF65-F5344CB8AC3E}">
        <p14:creationId xmlns:p14="http://schemas.microsoft.com/office/powerpoint/2010/main" val="205460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14</a:t>
            </a:fld>
            <a:endParaRPr lang="it-IT"/>
          </a:p>
        </p:txBody>
      </p:sp>
    </p:spTree>
    <p:extLst>
      <p:ext uri="{BB962C8B-B14F-4D97-AF65-F5344CB8AC3E}">
        <p14:creationId xmlns:p14="http://schemas.microsoft.com/office/powerpoint/2010/main" val="136086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15</a:t>
            </a:fld>
            <a:endParaRPr lang="it-IT"/>
          </a:p>
        </p:txBody>
      </p:sp>
    </p:spTree>
    <p:extLst>
      <p:ext uri="{BB962C8B-B14F-4D97-AF65-F5344CB8AC3E}">
        <p14:creationId xmlns:p14="http://schemas.microsoft.com/office/powerpoint/2010/main" val="747185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16</a:t>
            </a:fld>
            <a:endParaRPr lang="it-IT"/>
          </a:p>
        </p:txBody>
      </p:sp>
    </p:spTree>
    <p:extLst>
      <p:ext uri="{BB962C8B-B14F-4D97-AF65-F5344CB8AC3E}">
        <p14:creationId xmlns:p14="http://schemas.microsoft.com/office/powerpoint/2010/main" val="2340410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17</a:t>
            </a:fld>
            <a:endParaRPr lang="it-IT"/>
          </a:p>
        </p:txBody>
      </p:sp>
    </p:spTree>
    <p:extLst>
      <p:ext uri="{BB962C8B-B14F-4D97-AF65-F5344CB8AC3E}">
        <p14:creationId xmlns:p14="http://schemas.microsoft.com/office/powerpoint/2010/main" val="117085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18</a:t>
            </a:fld>
            <a:endParaRPr lang="it-IT"/>
          </a:p>
        </p:txBody>
      </p:sp>
    </p:spTree>
    <p:extLst>
      <p:ext uri="{BB962C8B-B14F-4D97-AF65-F5344CB8AC3E}">
        <p14:creationId xmlns:p14="http://schemas.microsoft.com/office/powerpoint/2010/main" val="741209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19</a:t>
            </a:fld>
            <a:endParaRPr lang="it-IT"/>
          </a:p>
        </p:txBody>
      </p:sp>
    </p:spTree>
    <p:extLst>
      <p:ext uri="{BB962C8B-B14F-4D97-AF65-F5344CB8AC3E}">
        <p14:creationId xmlns:p14="http://schemas.microsoft.com/office/powerpoint/2010/main" val="3814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2</a:t>
            </a:fld>
            <a:endParaRPr lang="it-IT"/>
          </a:p>
        </p:txBody>
      </p:sp>
    </p:spTree>
    <p:extLst>
      <p:ext uri="{BB962C8B-B14F-4D97-AF65-F5344CB8AC3E}">
        <p14:creationId xmlns:p14="http://schemas.microsoft.com/office/powerpoint/2010/main" val="2097019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20</a:t>
            </a:fld>
            <a:endParaRPr lang="it-IT"/>
          </a:p>
        </p:txBody>
      </p:sp>
    </p:spTree>
    <p:extLst>
      <p:ext uri="{BB962C8B-B14F-4D97-AF65-F5344CB8AC3E}">
        <p14:creationId xmlns:p14="http://schemas.microsoft.com/office/powerpoint/2010/main" val="826096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21</a:t>
            </a:fld>
            <a:endParaRPr lang="it-IT"/>
          </a:p>
        </p:txBody>
      </p:sp>
    </p:spTree>
    <p:extLst>
      <p:ext uri="{BB962C8B-B14F-4D97-AF65-F5344CB8AC3E}">
        <p14:creationId xmlns:p14="http://schemas.microsoft.com/office/powerpoint/2010/main" val="199939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22</a:t>
            </a:fld>
            <a:endParaRPr lang="it-IT"/>
          </a:p>
        </p:txBody>
      </p:sp>
    </p:spTree>
    <p:extLst>
      <p:ext uri="{BB962C8B-B14F-4D97-AF65-F5344CB8AC3E}">
        <p14:creationId xmlns:p14="http://schemas.microsoft.com/office/powerpoint/2010/main" val="174332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23</a:t>
            </a:fld>
            <a:endParaRPr lang="it-IT"/>
          </a:p>
        </p:txBody>
      </p:sp>
    </p:spTree>
    <p:extLst>
      <p:ext uri="{BB962C8B-B14F-4D97-AF65-F5344CB8AC3E}">
        <p14:creationId xmlns:p14="http://schemas.microsoft.com/office/powerpoint/2010/main" val="181877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3</a:t>
            </a:fld>
            <a:endParaRPr lang="it-IT"/>
          </a:p>
        </p:txBody>
      </p:sp>
    </p:spTree>
    <p:extLst>
      <p:ext uri="{BB962C8B-B14F-4D97-AF65-F5344CB8AC3E}">
        <p14:creationId xmlns:p14="http://schemas.microsoft.com/office/powerpoint/2010/main" val="303928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4</a:t>
            </a:fld>
            <a:endParaRPr lang="it-IT"/>
          </a:p>
        </p:txBody>
      </p:sp>
    </p:spTree>
    <p:extLst>
      <p:ext uri="{BB962C8B-B14F-4D97-AF65-F5344CB8AC3E}">
        <p14:creationId xmlns:p14="http://schemas.microsoft.com/office/powerpoint/2010/main" val="406008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5</a:t>
            </a:fld>
            <a:endParaRPr lang="it-IT"/>
          </a:p>
        </p:txBody>
      </p:sp>
    </p:spTree>
    <p:extLst>
      <p:ext uri="{BB962C8B-B14F-4D97-AF65-F5344CB8AC3E}">
        <p14:creationId xmlns:p14="http://schemas.microsoft.com/office/powerpoint/2010/main" val="111102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6</a:t>
            </a:fld>
            <a:endParaRPr lang="it-IT"/>
          </a:p>
        </p:txBody>
      </p:sp>
    </p:spTree>
    <p:extLst>
      <p:ext uri="{BB962C8B-B14F-4D97-AF65-F5344CB8AC3E}">
        <p14:creationId xmlns:p14="http://schemas.microsoft.com/office/powerpoint/2010/main" val="308163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7</a:t>
            </a:fld>
            <a:endParaRPr lang="it-IT"/>
          </a:p>
        </p:txBody>
      </p:sp>
    </p:spTree>
    <p:extLst>
      <p:ext uri="{BB962C8B-B14F-4D97-AF65-F5344CB8AC3E}">
        <p14:creationId xmlns:p14="http://schemas.microsoft.com/office/powerpoint/2010/main" val="54644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8</a:t>
            </a:fld>
            <a:endParaRPr lang="it-IT"/>
          </a:p>
        </p:txBody>
      </p:sp>
    </p:spTree>
    <p:extLst>
      <p:ext uri="{BB962C8B-B14F-4D97-AF65-F5344CB8AC3E}">
        <p14:creationId xmlns:p14="http://schemas.microsoft.com/office/powerpoint/2010/main" val="402620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9</a:t>
            </a:fld>
            <a:endParaRPr lang="it-IT"/>
          </a:p>
        </p:txBody>
      </p:sp>
    </p:spTree>
    <p:extLst>
      <p:ext uri="{BB962C8B-B14F-4D97-AF65-F5344CB8AC3E}">
        <p14:creationId xmlns:p14="http://schemas.microsoft.com/office/powerpoint/2010/main" val="396119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ttangolo 12">
            <a:extLst>
              <a:ext uri="{FF2B5EF4-FFF2-40B4-BE49-F238E27FC236}">
                <a16:creationId xmlns=""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noProof="0"/>
          </a:p>
        </p:txBody>
      </p:sp>
      <p:sp>
        <p:nvSpPr>
          <p:cNvPr id="14" name="Rettangolo 13">
            <a:extLst>
              <a:ext uri="{FF2B5EF4-FFF2-40B4-BE49-F238E27FC236}">
                <a16:creationId xmlns=""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15" name="Rettangolo 14">
            <a:extLst>
              <a:ext uri="{FF2B5EF4-FFF2-40B4-BE49-F238E27FC236}">
                <a16:creationId xmlns=""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3722622" y="1298448"/>
            <a:ext cx="7187529" cy="2922551"/>
          </a:xfrm>
        </p:spPr>
        <p:txBody>
          <a:bodyPr rtlCol="0" anchor="b">
            <a:normAutofit/>
          </a:bodyPr>
          <a:lstStyle>
            <a:lvl1pPr algn="l">
              <a:defRPr sz="5900" spc="-100" baseline="0">
                <a:solidFill>
                  <a:schemeClr val="tx1"/>
                </a:solidFill>
              </a:defRPr>
            </a:lvl1pPr>
          </a:lstStyle>
          <a:p>
            <a:pPr rtl="0"/>
            <a:r>
              <a:rPr lang="it-IT" noProof="0" smtClean="0"/>
              <a:t>Fare clic per modificare lo stile del titolo</a:t>
            </a:r>
            <a:endParaRPr lang="it-IT" noProof="0"/>
          </a:p>
        </p:txBody>
      </p:sp>
      <p:sp>
        <p:nvSpPr>
          <p:cNvPr id="3" name="Sottotitolo 2"/>
          <p:cNvSpPr>
            <a:spLocks noGrp="1"/>
          </p:cNvSpPr>
          <p:nvPr>
            <p:ph type="subTitle" idx="1"/>
          </p:nvPr>
        </p:nvSpPr>
        <p:spPr>
          <a:xfrm>
            <a:off x="3722622" y="4876090"/>
            <a:ext cx="7187529" cy="914400"/>
          </a:xfrm>
        </p:spPr>
        <p:txBody>
          <a:bodyPr rtlCol="0"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smtClean="0"/>
              <a:t>Fare clic per modificare lo stile del sottotitolo dello schema</a:t>
            </a:r>
            <a:endParaRPr lang="it-IT" noProof="0"/>
          </a:p>
        </p:txBody>
      </p:sp>
      <p:sp>
        <p:nvSpPr>
          <p:cNvPr id="4" name="Segnaposto data 3"/>
          <p:cNvSpPr>
            <a:spLocks noGrp="1"/>
          </p:cNvSpPr>
          <p:nvPr>
            <p:ph type="dt" sz="half" idx="10"/>
          </p:nvPr>
        </p:nvSpPr>
        <p:spPr/>
        <p:txBody>
          <a:bodyPr rtlCol="0"/>
          <a:lstStyle/>
          <a:p>
            <a:pPr rtl="0"/>
            <a:fld id="{FBC7C100-6B1A-45F4-B5FB-B56BCE856C78}" type="datetime1">
              <a:rPr lang="it-IT" noProof="0" smtClean="0"/>
              <a:t>26/11/2021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fronto">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14" name="Rettangolo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Segnaposto data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0DED9C25-6C22-43D6-81C9-3E9A8766FF0A}" type="datetime1">
              <a:rPr lang="it-IT" noProof="0" smtClean="0"/>
              <a:t>26/11/2021</a:t>
            </a:fld>
            <a:endParaRPr lang="it-IT" noProof="0"/>
          </a:p>
        </p:txBody>
      </p:sp>
      <p:sp>
        <p:nvSpPr>
          <p:cNvPr id="17" name="Segnaposto testo 2">
            <a:extLst>
              <a:ext uri="{FF2B5EF4-FFF2-40B4-BE49-F238E27FC236}">
                <a16:creationId xmlns=""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19" name="Segnaposto testo 4">
            <a:extLst>
              <a:ext uri="{FF2B5EF4-FFF2-40B4-BE49-F238E27FC236}">
                <a16:creationId xmlns=""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20" name="Segnaposto contenuto 5">
            <a:extLst>
              <a:ext uri="{FF2B5EF4-FFF2-40B4-BE49-F238E27FC236}">
                <a16:creationId xmlns=""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1" name="Segnaposto contenuto 3">
            <a:extLst>
              <a:ext uri="{FF2B5EF4-FFF2-40B4-BE49-F238E27FC236}">
                <a16:creationId xmlns=""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ue contenuti">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14" name="Rettangolo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Segnaposto data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94C5ECE9-980A-42B0-B8CA-24342D7AF9A2}" type="datetime1">
              <a:rPr lang="it-IT" noProof="0" smtClean="0"/>
              <a:t>26/11/2021</a:t>
            </a:fld>
            <a:endParaRPr lang="it-IT" noProof="0"/>
          </a:p>
        </p:txBody>
      </p:sp>
      <p:sp>
        <p:nvSpPr>
          <p:cNvPr id="16" name="Segnaposto contenuto 2">
            <a:extLst>
              <a:ext uri="{FF2B5EF4-FFF2-40B4-BE49-F238E27FC236}">
                <a16:creationId xmlns=""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1" name="Segnaposto contenuto 3">
            <a:extLst>
              <a:ext uri="{FF2B5EF4-FFF2-40B4-BE49-F238E27FC236}">
                <a16:creationId xmlns=""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9" name="Rettangolo 8">
            <a:extLst>
              <a:ext uri="{FF2B5EF4-FFF2-40B4-BE49-F238E27FC236}">
                <a16:creationId xmlns=""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10" name="Rettangolo 9">
            <a:extLst>
              <a:ext uri="{FF2B5EF4-FFF2-40B4-BE49-F238E27FC236}">
                <a16:creationId xmlns=""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noProof="0"/>
          </a:p>
        </p:txBody>
      </p:sp>
      <p:sp>
        <p:nvSpPr>
          <p:cNvPr id="11" name="Rettangolo 10">
            <a:extLst>
              <a:ext uri="{FF2B5EF4-FFF2-40B4-BE49-F238E27FC236}">
                <a16:creationId xmlns=""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2" name="Titolo 1"/>
          <p:cNvSpPr>
            <a:spLocks noGrp="1"/>
          </p:cNvSpPr>
          <p:nvPr>
            <p:ph type="title"/>
          </p:nvPr>
        </p:nvSpPr>
        <p:spPr>
          <a:xfrm>
            <a:off x="252919" y="864110"/>
            <a:ext cx="2947482" cy="1822530"/>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5" name="Segnaposto piè di pagina 4"/>
          <p:cNvSpPr>
            <a:spLocks noGrp="1"/>
          </p:cNvSpPr>
          <p:nvPr>
            <p:ph type="ftr" sz="quarter" idx="11"/>
          </p:nvPr>
        </p:nvSpPr>
        <p:spPr/>
        <p:txBody>
          <a:bodyPr rtlCol="0"/>
          <a:lstStyle>
            <a:lvl1pPr>
              <a:defRPr>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it-IT" noProof="0" smtClean="0"/>
              <a:pPr/>
              <a:t>‹N›</a:t>
            </a:fld>
            <a:endParaRPr lang="it-IT" noProof="0"/>
          </a:p>
        </p:txBody>
      </p:sp>
      <p:sp>
        <p:nvSpPr>
          <p:cNvPr id="7" name="Segnaposto data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323DEAAE-D92D-46F4-A9FF-9AD768D0D310}" type="datetime1">
              <a:rPr lang="it-IT" noProof="0" smtClean="0"/>
              <a:t>26/11/2021</a:t>
            </a:fld>
            <a:endParaRPr lang="it-IT" noProof="0"/>
          </a:p>
        </p:txBody>
      </p:sp>
      <p:sp>
        <p:nvSpPr>
          <p:cNvPr id="16" name="Segnaposto testo 3">
            <a:extLst>
              <a:ext uri="{FF2B5EF4-FFF2-40B4-BE49-F238E27FC236}">
                <a16:creationId xmlns="" xmlns:a16="http://schemas.microsoft.com/office/drawing/2014/main" id="{E54FB1F0-6244-4B59-A42E-7B0515D37C8B}"/>
              </a:ext>
            </a:extLst>
          </p:cNvPr>
          <p:cNvSpPr>
            <a:spLocks noGrp="1"/>
          </p:cNvSpPr>
          <p:nvPr>
            <p:ph type="body" sz="half" idx="2"/>
          </p:nvPr>
        </p:nvSpPr>
        <p:spPr>
          <a:xfrm>
            <a:off x="252920" y="2686640"/>
            <a:ext cx="2947481" cy="324418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Fare clic per modificare stili del testo dello schema</a:t>
            </a:r>
          </a:p>
        </p:txBody>
      </p:sp>
      <p:sp>
        <p:nvSpPr>
          <p:cNvPr id="17" name="Segnaposto immagine 2">
            <a:extLst>
              <a:ext uri="{FF2B5EF4-FFF2-40B4-BE49-F238E27FC236}">
                <a16:creationId xmlns="" xmlns:a16="http://schemas.microsoft.com/office/drawing/2014/main" id="{52A72E56-7D9E-4CDE-9E60-7770E79CF66C}"/>
              </a:ext>
            </a:extLst>
          </p:cNvPr>
          <p:cNvSpPr>
            <a:spLocks noGrp="1"/>
          </p:cNvSpPr>
          <p:nvPr>
            <p:ph type="pic" idx="1"/>
          </p:nvPr>
        </p:nvSpPr>
        <p:spPr>
          <a:xfrm>
            <a:off x="3869268" y="864111"/>
            <a:ext cx="7486120" cy="5066714"/>
          </a:xfrm>
        </p:spPr>
        <p:txBody>
          <a:bodyPr rtlCol="0"/>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smtClean="0"/>
              <a:t>Fare clic sull'icona per inserire un'immagine</a:t>
            </a:r>
            <a:endParaRPr lang="it-IT" noProof="0"/>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14" name="Rettangolo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Segnaposto data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D7B33760-7A5A-4091-96F0-1B78378A4065}" type="datetime1">
              <a:rPr lang="it-IT" noProof="0" smtClean="0"/>
              <a:t>26/11/2021</a:t>
            </a:fld>
            <a:endParaRPr lang="it-IT" noProof="0"/>
          </a:p>
        </p:txBody>
      </p:sp>
      <p:sp>
        <p:nvSpPr>
          <p:cNvPr id="15" name="Segnaposto testo 3">
            <a:extLst>
              <a:ext uri="{FF2B5EF4-FFF2-40B4-BE49-F238E27FC236}">
                <a16:creationId xmlns="" xmlns:a16="http://schemas.microsoft.com/office/drawing/2014/main" id="{465B3165-6F10-4D0F-9BC8-B4C451444D69}"/>
              </a:ext>
            </a:extLst>
          </p:cNvPr>
          <p:cNvSpPr>
            <a:spLocks noGrp="1"/>
          </p:cNvSpPr>
          <p:nvPr>
            <p:ph type="body" sz="half" idx="2"/>
          </p:nvPr>
        </p:nvSpPr>
        <p:spPr>
          <a:xfrm>
            <a:off x="262466" y="2684770"/>
            <a:ext cx="1259814" cy="330454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Fare clic per modificare stili del testo dello schema</a:t>
            </a:r>
          </a:p>
        </p:txBody>
      </p:sp>
      <p:sp>
        <p:nvSpPr>
          <p:cNvPr id="16" name="Segnaposto contenuto 2">
            <a:extLst>
              <a:ext uri="{FF2B5EF4-FFF2-40B4-BE49-F238E27FC236}">
                <a16:creationId xmlns="" xmlns:a16="http://schemas.microsoft.com/office/drawing/2014/main" id="{C0EC084C-1181-4416-B55B-179995FCEE91}"/>
              </a:ext>
            </a:extLst>
          </p:cNvPr>
          <p:cNvSpPr>
            <a:spLocks noGrp="1"/>
          </p:cNvSpPr>
          <p:nvPr>
            <p:ph idx="1" hasCustomPrompt="1"/>
          </p:nvPr>
        </p:nvSpPr>
        <p:spPr>
          <a:xfrm>
            <a:off x="1783974" y="2684770"/>
            <a:ext cx="9120217" cy="3304548"/>
          </a:xfrm>
        </p:spPr>
        <p:txBody>
          <a:bodyPr rtlCol="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olo titolo">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14" name="Rettangolo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Segnaposto data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B1A06F87-3A97-4324-8F06-93368CAC180F}" type="datetime1">
              <a:rPr lang="it-IT" noProof="0" smtClean="0"/>
              <a:t>26/11/2021</a:t>
            </a:fld>
            <a:endParaRPr lang="it-IT" noProof="0"/>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8" name="Segnaposto data 3">
            <a:extLst>
              <a:ext uri="{FF2B5EF4-FFF2-40B4-BE49-F238E27FC236}">
                <a16:creationId xmlns="" xmlns:a16="http://schemas.microsoft.com/office/drawing/2014/main" id="{5AA5E670-4D55-43E7-A5BE-FE9C80961E4D}"/>
              </a:ext>
            </a:extLst>
          </p:cNvPr>
          <p:cNvSpPr>
            <a:spLocks noGrp="1"/>
          </p:cNvSpPr>
          <p:nvPr>
            <p:ph type="dt" sz="half" idx="10"/>
          </p:nvPr>
        </p:nvSpPr>
        <p:spPr>
          <a:xfrm>
            <a:off x="262465" y="6356350"/>
            <a:ext cx="2743200" cy="365125"/>
          </a:xfrm>
        </p:spPr>
        <p:txBody>
          <a:bodyPr rtlCol="0"/>
          <a:lstStyle/>
          <a:p>
            <a:pPr rtl="0"/>
            <a:fld id="{8F77D10B-304A-431A-8723-6B64B946B115}" type="datetime1">
              <a:rPr lang="it-IT" noProof="0" smtClean="0"/>
              <a:t>26/11/2021</a:t>
            </a:fld>
            <a:endParaRPr lang="it-IT" noProof="0"/>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testazione sezione">
    <p:spTree>
      <p:nvGrpSpPr>
        <p:cNvPr id="1" name=""/>
        <p:cNvGrpSpPr/>
        <p:nvPr/>
      </p:nvGrpSpPr>
      <p:grpSpPr>
        <a:xfrm>
          <a:off x="0" y="0"/>
          <a:ext cx="0" cy="0"/>
          <a:chOff x="0" y="0"/>
          <a:chExt cx="0" cy="0"/>
        </a:xfrm>
      </p:grpSpPr>
      <p:sp>
        <p:nvSpPr>
          <p:cNvPr id="7" name="Rettangolo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8" name="Rettangolo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1069848" y="1298448"/>
            <a:ext cx="7315200" cy="3255264"/>
          </a:xfrm>
        </p:spPr>
        <p:txBody>
          <a:bodyPr rtlCol="0" anchor="b">
            <a:normAutofit/>
          </a:bodyPr>
          <a:lstStyle>
            <a:lvl1pPr algn="l">
              <a:defRPr sz="5900" spc="-100" baseline="0">
                <a:solidFill>
                  <a:schemeClr val="tx1"/>
                </a:solidFill>
              </a:defRPr>
            </a:lvl1pPr>
          </a:lstStyle>
          <a:p>
            <a:pPr rtl="0"/>
            <a:r>
              <a:rPr lang="it-IT" noProof="0" smtClean="0"/>
              <a:t>Fare clic per modificare lo stile del titolo</a:t>
            </a:r>
            <a:endParaRPr lang="it-IT" noProof="0"/>
          </a:p>
        </p:txBody>
      </p:sp>
      <p:sp>
        <p:nvSpPr>
          <p:cNvPr id="3" name="Sottotitolo 2"/>
          <p:cNvSpPr>
            <a:spLocks noGrp="1"/>
          </p:cNvSpPr>
          <p:nvPr>
            <p:ph type="subTitle" idx="1" hasCustomPrompt="1"/>
          </p:nvPr>
        </p:nvSpPr>
        <p:spPr>
          <a:xfrm>
            <a:off x="1100015" y="4670246"/>
            <a:ext cx="7315200" cy="914400"/>
          </a:xfrm>
        </p:spPr>
        <p:txBody>
          <a:bodyPr rtlCol="0"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re clic per modificare lo stile del sottotitolo dello schema</a:t>
            </a:r>
          </a:p>
        </p:txBody>
      </p:sp>
      <p:sp>
        <p:nvSpPr>
          <p:cNvPr id="4" name="Segnaposto data 3"/>
          <p:cNvSpPr>
            <a:spLocks noGrp="1"/>
          </p:cNvSpPr>
          <p:nvPr>
            <p:ph type="dt" sz="half" idx="10"/>
          </p:nvPr>
        </p:nvSpPr>
        <p:spPr/>
        <p:txBody>
          <a:bodyPr rtlCol="0"/>
          <a:lstStyle/>
          <a:p>
            <a:pPr rtl="0"/>
            <a:fld id="{74BEDFC3-92BA-4763-9E1D-CEDED67B449B}" type="datetime1">
              <a:rPr lang="it-IT" noProof="0" smtClean="0"/>
              <a:t>26/11/2021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Rettangolo 8">
            <a:extLst>
              <a:ext uri="{FF2B5EF4-FFF2-40B4-BE49-F238E27FC236}">
                <a16:creationId xmlns=""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10" name="Rettangolo 9">
            <a:extLst>
              <a:ext uri="{FF2B5EF4-FFF2-40B4-BE49-F238E27FC236}">
                <a16:creationId xmlns=""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noProof="0"/>
          </a:p>
        </p:txBody>
      </p:sp>
      <p:sp>
        <p:nvSpPr>
          <p:cNvPr id="11" name="Rettangolo 10">
            <a:extLst>
              <a:ext uri="{FF2B5EF4-FFF2-40B4-BE49-F238E27FC236}">
                <a16:creationId xmlns=""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2" name="Titolo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3" name="Segnaposto contenuto 2"/>
          <p:cNvSpPr>
            <a:spLocks noGrp="1"/>
          </p:cNvSpPr>
          <p:nvPr>
            <p:ph idx="1" hasCustomPrompt="1"/>
          </p:nvPr>
        </p:nvSpPr>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11"/>
          </p:nvPr>
        </p:nvSpPr>
        <p:spPr/>
        <p:txBody>
          <a:bodyPr rtlCol="0"/>
          <a:lstStyle>
            <a:lvl1pPr>
              <a:defRPr>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it-IT" noProof="0" smtClean="0"/>
              <a:pPr/>
              <a:t>‹N›</a:t>
            </a:fld>
            <a:endParaRPr lang="it-IT" noProof="0"/>
          </a:p>
        </p:txBody>
      </p:sp>
      <p:sp>
        <p:nvSpPr>
          <p:cNvPr id="7" name="Segnaposto data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08751DF5-E0B8-4418-B324-6F10F2757901}" type="datetime1">
              <a:rPr lang="it-IT" noProof="0" smtClean="0"/>
              <a:t>26/11/2021</a:t>
            </a:fld>
            <a:endParaRPr lang="it-IT" noProof="0"/>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14" name="Rettangolo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6" name="Segnaposto testo 2">
            <a:extLst>
              <a:ext uri="{FF2B5EF4-FFF2-40B4-BE49-F238E27FC236}">
                <a16:creationId xmlns=""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rtlCol="0"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3" name="Segnaposto data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80575B7E-6AEB-4DC9-860E-906DCBEF1F65}" type="datetime1">
              <a:rPr lang="it-IT" noProof="0" smtClean="0"/>
              <a:t>26/11/2021</a:t>
            </a:fld>
            <a:endParaRPr lang="it-IT" noProof="0"/>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olo e contenuto a sinistra">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it-IT" noProof="0"/>
          </a:p>
        </p:txBody>
      </p:sp>
      <p:sp>
        <p:nvSpPr>
          <p:cNvPr id="2" name="Titolo 1"/>
          <p:cNvSpPr>
            <a:spLocks noGrp="1"/>
          </p:cNvSpPr>
          <p:nvPr>
            <p:ph type="title"/>
          </p:nvPr>
        </p:nvSpPr>
        <p:spPr>
          <a:xfrm>
            <a:off x="8983566" y="2345167"/>
            <a:ext cx="2947482" cy="3376355"/>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9" name="Rettangolo 8">
            <a:extLst>
              <a:ext uri="{FF2B5EF4-FFF2-40B4-BE49-F238E27FC236}">
                <a16:creationId xmlns=""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it-IT" noProof="0"/>
          </a:p>
        </p:txBody>
      </p:sp>
      <p:sp>
        <p:nvSpPr>
          <p:cNvPr id="3" name="Segnaposto contenuto 2"/>
          <p:cNvSpPr>
            <a:spLocks noGrp="1"/>
          </p:cNvSpPr>
          <p:nvPr>
            <p:ph idx="1" hasCustomPrompt="1"/>
          </p:nvPr>
        </p:nvSpPr>
        <p:spPr>
          <a:xfrm>
            <a:off x="951134" y="860611"/>
            <a:ext cx="7315200" cy="512064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11"/>
          </p:nvPr>
        </p:nvSpPr>
        <p:spPr/>
        <p:txBody>
          <a:bodyPr rtlCol="0"/>
          <a:lstStyle>
            <a:lvl1pPr>
              <a:defRPr>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it-IT" noProof="0" smtClean="0"/>
              <a:pPr/>
              <a:t>‹N›</a:t>
            </a:fld>
            <a:endParaRPr lang="it-IT" noProof="0"/>
          </a:p>
        </p:txBody>
      </p:sp>
      <p:sp>
        <p:nvSpPr>
          <p:cNvPr id="7" name="Segnaposto data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9BC8C58F-CE13-447F-AE62-5D8C9F0EEAD7}" type="datetime1">
              <a:rPr lang="it-IT" noProof="0" smtClean="0"/>
              <a:t>26/11/2021</a:t>
            </a:fld>
            <a:endParaRPr lang="it-IT" noProof="0"/>
          </a:p>
        </p:txBody>
      </p:sp>
      <p:sp>
        <p:nvSpPr>
          <p:cNvPr id="8" name="Rettangolo 7">
            <a:extLst>
              <a:ext uri="{FF2B5EF4-FFF2-40B4-BE49-F238E27FC236}">
                <a16:creationId xmlns=""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a sinistra e 4 caselle di contenuto">
    <p:spTree>
      <p:nvGrpSpPr>
        <p:cNvPr id="1" name=""/>
        <p:cNvGrpSpPr/>
        <p:nvPr/>
      </p:nvGrpSpPr>
      <p:grpSpPr>
        <a:xfrm>
          <a:off x="0" y="0"/>
          <a:ext cx="0" cy="0"/>
          <a:chOff x="0" y="0"/>
          <a:chExt cx="0" cy="0"/>
        </a:xfrm>
      </p:grpSpPr>
      <p:sp>
        <p:nvSpPr>
          <p:cNvPr id="9" name="Rettangolo 8">
            <a:extLst>
              <a:ext uri="{FF2B5EF4-FFF2-40B4-BE49-F238E27FC236}">
                <a16:creationId xmlns=""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10" name="Rettangolo 9">
            <a:extLst>
              <a:ext uri="{FF2B5EF4-FFF2-40B4-BE49-F238E27FC236}">
                <a16:creationId xmlns=""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noProof="0"/>
          </a:p>
        </p:txBody>
      </p:sp>
      <p:sp>
        <p:nvSpPr>
          <p:cNvPr id="11" name="Rettangolo 10">
            <a:extLst>
              <a:ext uri="{FF2B5EF4-FFF2-40B4-BE49-F238E27FC236}">
                <a16:creationId xmlns=""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2" name="Titolo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3" name="Segnaposto contenuto 2"/>
          <p:cNvSpPr>
            <a:spLocks noGrp="1"/>
          </p:cNvSpPr>
          <p:nvPr>
            <p:ph idx="1" hasCustomPrompt="1"/>
          </p:nvPr>
        </p:nvSpPr>
        <p:spPr>
          <a:xfrm>
            <a:off x="3869268"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11"/>
          </p:nvPr>
        </p:nvSpPr>
        <p:spPr/>
        <p:txBody>
          <a:bodyPr rtlCol="0"/>
          <a:lstStyle>
            <a:lvl1pPr>
              <a:defRPr>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it-IT" noProof="0" smtClean="0"/>
              <a:pPr/>
              <a:t>‹N›</a:t>
            </a:fld>
            <a:endParaRPr lang="it-IT" noProof="0"/>
          </a:p>
        </p:txBody>
      </p:sp>
      <p:sp>
        <p:nvSpPr>
          <p:cNvPr id="7" name="Segnaposto data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9BB24F5C-6210-4E88-A62C-806D5DE1B6BD}" type="datetime1">
              <a:rPr lang="it-IT" noProof="0" smtClean="0"/>
              <a:t>26/11/2021</a:t>
            </a:fld>
            <a:endParaRPr lang="it-IT" noProof="0"/>
          </a:p>
        </p:txBody>
      </p:sp>
      <p:sp>
        <p:nvSpPr>
          <p:cNvPr id="12" name="Segnaposto contenuto 2">
            <a:extLst>
              <a:ext uri="{FF2B5EF4-FFF2-40B4-BE49-F238E27FC236}">
                <a16:creationId xmlns="" xmlns:a16="http://schemas.microsoft.com/office/drawing/2014/main" id="{671F6AA6-44A2-4F03-9FFE-66D0E2F0C922}"/>
              </a:ext>
            </a:extLst>
          </p:cNvPr>
          <p:cNvSpPr>
            <a:spLocks noGrp="1"/>
          </p:cNvSpPr>
          <p:nvPr>
            <p:ph idx="13" hasCustomPrompt="1"/>
          </p:nvPr>
        </p:nvSpPr>
        <p:spPr>
          <a:xfrm>
            <a:off x="7740240"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3" name="Segnaposto contenuto 2">
            <a:extLst>
              <a:ext uri="{FF2B5EF4-FFF2-40B4-BE49-F238E27FC236}">
                <a16:creationId xmlns="" xmlns:a16="http://schemas.microsoft.com/office/drawing/2014/main" id="{81AAA51A-AC54-4EAF-98E6-2A338021A4D3}"/>
              </a:ext>
            </a:extLst>
          </p:cNvPr>
          <p:cNvSpPr>
            <a:spLocks noGrp="1"/>
          </p:cNvSpPr>
          <p:nvPr>
            <p:ph idx="14" hasCustomPrompt="1"/>
          </p:nvPr>
        </p:nvSpPr>
        <p:spPr>
          <a:xfrm>
            <a:off x="3869268"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4" name="Segnaposto contenuto 2">
            <a:extLst>
              <a:ext uri="{FF2B5EF4-FFF2-40B4-BE49-F238E27FC236}">
                <a16:creationId xmlns="" xmlns:a16="http://schemas.microsoft.com/office/drawing/2014/main" id="{7525DB2A-A40E-4DE5-8DA6-5FB847C0F0D7}"/>
              </a:ext>
            </a:extLst>
          </p:cNvPr>
          <p:cNvSpPr>
            <a:spLocks noGrp="1"/>
          </p:cNvSpPr>
          <p:nvPr>
            <p:ph idx="15" hasCustomPrompt="1"/>
          </p:nvPr>
        </p:nvSpPr>
        <p:spPr>
          <a:xfrm>
            <a:off x="7740240"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0" name="Rettangolo 9">
            <a:extLst>
              <a:ext uri="{FF2B5EF4-FFF2-40B4-BE49-F238E27FC236}">
                <a16:creationId xmlns=""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2" name="Titolo 1">
            <a:extLst>
              <a:ext uri="{FF2B5EF4-FFF2-40B4-BE49-F238E27FC236}">
                <a16:creationId xmlns="" xmlns:a16="http://schemas.microsoft.com/office/drawing/2014/main" id="{5933F083-BCA0-42F4-BB66-81AD5A4DAF5E}"/>
              </a:ext>
            </a:extLst>
          </p:cNvPr>
          <p:cNvSpPr>
            <a:spLocks noGrp="1"/>
          </p:cNvSpPr>
          <p:nvPr>
            <p:ph type="title"/>
          </p:nvPr>
        </p:nvSpPr>
        <p:spPr>
          <a:xfrm>
            <a:off x="509954" y="2637691"/>
            <a:ext cx="2431210" cy="3347055"/>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14" name="Rettangolo 13">
            <a:extLst>
              <a:ext uri="{FF2B5EF4-FFF2-40B4-BE49-F238E27FC236}">
                <a16:creationId xmlns=""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Segnaposto testo 2">
            <a:extLst>
              <a:ext uri="{FF2B5EF4-FFF2-40B4-BE49-F238E27FC236}">
                <a16:creationId xmlns=""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7" name="Segnaposto data 3">
            <a:extLst>
              <a:ext uri="{FF2B5EF4-FFF2-40B4-BE49-F238E27FC236}">
                <a16:creationId xmlns=""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E306EC6F-EB1C-45C7-B760-EFEF6202BCB2}" type="datetime1">
              <a:rPr lang="it-IT" noProof="0" smtClean="0"/>
              <a:t>26/11/2021</a:t>
            </a:fld>
            <a:endParaRPr lang="it-IT" noProof="0"/>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e titolo a destra">
    <p:bg>
      <p:bgPr>
        <a:solidFill>
          <a:schemeClr val="bg1"/>
        </a:solidFill>
        <a:effectLst/>
      </p:bgPr>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10" name="Rettangolo 9">
            <a:extLst>
              <a:ext uri="{FF2B5EF4-FFF2-40B4-BE49-F238E27FC236}">
                <a16:creationId xmlns=""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 name="Rettangolo 8">
            <a:extLst>
              <a:ext uri="{FF2B5EF4-FFF2-40B4-BE49-F238E27FC236}">
                <a16:creationId xmlns=""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2" name="Titolo 1">
            <a:extLst>
              <a:ext uri="{FF2B5EF4-FFF2-40B4-BE49-F238E27FC236}">
                <a16:creationId xmlns="" xmlns:a16="http://schemas.microsoft.com/office/drawing/2014/main" id="{5933F083-BCA0-42F4-BB66-81AD5A4DAF5E}"/>
              </a:ext>
            </a:extLst>
          </p:cNvPr>
          <p:cNvSpPr>
            <a:spLocks noGrp="1"/>
          </p:cNvSpPr>
          <p:nvPr>
            <p:ph type="title"/>
          </p:nvPr>
        </p:nvSpPr>
        <p:spPr>
          <a:xfrm>
            <a:off x="9425958" y="2641544"/>
            <a:ext cx="2431210" cy="3347055"/>
          </a:xfrm>
        </p:spPr>
        <p:txBody>
          <a:bodyPr rtlCol="0"/>
          <a:lstStyle>
            <a:lvl1pPr>
              <a:defRPr>
                <a:solidFill>
                  <a:schemeClr val="tx1"/>
                </a:solidFill>
              </a:defRPr>
            </a:lvl1pPr>
          </a:lstStyle>
          <a:p>
            <a:pPr rtl="0"/>
            <a:r>
              <a:rPr lang="it-IT" noProof="0" smtClean="0"/>
              <a:t>Fare clic per modificare lo stile del titolo</a:t>
            </a:r>
            <a:endParaRPr lang="it-IT" noProof="0"/>
          </a:p>
        </p:txBody>
      </p:sp>
      <p:sp>
        <p:nvSpPr>
          <p:cNvPr id="14" name="Rettangolo 13">
            <a:extLst>
              <a:ext uri="{FF2B5EF4-FFF2-40B4-BE49-F238E27FC236}">
                <a16:creationId xmlns=""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Segnaposto testo 2">
            <a:extLst>
              <a:ext uri="{FF2B5EF4-FFF2-40B4-BE49-F238E27FC236}">
                <a16:creationId xmlns=""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7" name="Segnaposto data 3">
            <a:extLst>
              <a:ext uri="{FF2B5EF4-FFF2-40B4-BE49-F238E27FC236}">
                <a16:creationId xmlns=""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5E403107-27E8-4A8F-BEAD-DE9E333604C9}" type="datetime1">
              <a:rPr lang="it-IT" noProof="0" smtClean="0"/>
              <a:t>26/11/2021</a:t>
            </a:fld>
            <a:endParaRPr lang="it-IT" noProof="0"/>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Segnaposto immagine 2">
            <a:extLst>
              <a:ext uri="{FF2B5EF4-FFF2-40B4-BE49-F238E27FC236}">
                <a16:creationId xmlns="" xmlns:a16="http://schemas.microsoft.com/office/drawing/2014/main" id="{04FEA5CF-263B-4BE3-8A0F-4F64C91A3EAD}"/>
              </a:ext>
            </a:extLst>
          </p:cNvPr>
          <p:cNvSpPr>
            <a:spLocks noGrp="1"/>
          </p:cNvSpPr>
          <p:nvPr>
            <p:ph type="pic" sz="quarter" idx="13"/>
          </p:nvPr>
        </p:nvSpPr>
        <p:spPr>
          <a:xfrm>
            <a:off x="0" y="0"/>
            <a:ext cx="12192000" cy="6858000"/>
          </a:xfrm>
          <a:noFill/>
        </p:spPr>
        <p:txBody>
          <a:bodyPr rtlCol="0"/>
          <a:lstStyle/>
          <a:p>
            <a:pPr rtl="0"/>
            <a:r>
              <a:rPr lang="it-IT" noProof="0" smtClean="0"/>
              <a:t>Fare clic sull'icona per inserire un'immagine</a:t>
            </a:r>
            <a:endParaRPr lang="it-IT" noProof="0"/>
          </a:p>
        </p:txBody>
      </p:sp>
      <p:sp>
        <p:nvSpPr>
          <p:cNvPr id="9" name="Rettangolo 8">
            <a:extLst>
              <a:ext uri="{FF2B5EF4-FFF2-40B4-BE49-F238E27FC236}">
                <a16:creationId xmlns=""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lang="it-IT" noProof="0"/>
          </a:p>
        </p:txBody>
      </p:sp>
      <p:sp>
        <p:nvSpPr>
          <p:cNvPr id="10" name="Rettangolo 9">
            <a:extLst>
              <a:ext uri="{FF2B5EF4-FFF2-40B4-BE49-F238E27FC236}">
                <a16:creationId xmlns=""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Titolo 1">
            <a:extLst>
              <a:ext uri="{FF2B5EF4-FFF2-40B4-BE49-F238E27FC236}">
                <a16:creationId xmlns="" xmlns:a16="http://schemas.microsoft.com/office/drawing/2014/main" id="{A0F68EA6-727E-4DCD-8AC2-A483CE5A60BA}"/>
              </a:ext>
            </a:extLst>
          </p:cNvPr>
          <p:cNvSpPr>
            <a:spLocks noGrp="1"/>
          </p:cNvSpPr>
          <p:nvPr>
            <p:ph type="title"/>
          </p:nvPr>
        </p:nvSpPr>
        <p:spPr>
          <a:xfrm>
            <a:off x="337476" y="2795380"/>
            <a:ext cx="3369512" cy="2880230"/>
          </a:xfrm>
        </p:spPr>
        <p:txBody>
          <a:bodyPr rtlCol="0">
            <a:normAutofit/>
          </a:bodyPr>
          <a:lstStyle>
            <a:lvl1pPr>
              <a:defRPr>
                <a:solidFill>
                  <a:schemeClr val="tx1"/>
                </a:solidFill>
              </a:defRPr>
            </a:lvl1pPr>
          </a:lstStyle>
          <a:p>
            <a:pPr rtl="0"/>
            <a:r>
              <a:rPr lang="it-IT" sz="3000" noProof="0" smtClean="0"/>
              <a:t>Fare clic per modificare lo stile del titolo</a:t>
            </a:r>
            <a:endParaRPr lang="it-IT" sz="3000" noProof="0"/>
          </a:p>
        </p:txBody>
      </p:sp>
      <p:sp>
        <p:nvSpPr>
          <p:cNvPr id="13" name="Segnaposto contenuto 2">
            <a:extLst>
              <a:ext uri="{FF2B5EF4-FFF2-40B4-BE49-F238E27FC236}">
                <a16:creationId xmlns="" xmlns:a16="http://schemas.microsoft.com/office/drawing/2014/main" id="{FC504EF3-1237-4467-9FD5-E0E43C1BABF5}"/>
              </a:ext>
            </a:extLst>
          </p:cNvPr>
          <p:cNvSpPr>
            <a:spLocks noGrp="1"/>
          </p:cNvSpPr>
          <p:nvPr>
            <p:ph idx="1"/>
          </p:nvPr>
        </p:nvSpPr>
        <p:spPr>
          <a:xfrm>
            <a:off x="7929197" y="1206481"/>
            <a:ext cx="4079631" cy="4469129"/>
          </a:xfrm>
        </p:spPr>
        <p:txBody>
          <a:bodyPr rtlCol="0"/>
          <a:lstStyle>
            <a:lvl1pPr>
              <a:defRPr>
                <a:solidFill>
                  <a:schemeClr val="bg2"/>
                </a:solidFill>
              </a:defRPr>
            </a:lvl1pPr>
          </a:lstStyle>
          <a:p>
            <a:pPr lvl="0" rtl="0"/>
            <a:r>
              <a:rPr lang="it-IT" noProof="0" smtClean="0"/>
              <a:t>Fare clic per modificare stili del testo dello schema</a:t>
            </a:r>
          </a:p>
        </p:txBody>
      </p:sp>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24" name="Segnaposto data 3">
            <a:extLst>
              <a:ext uri="{FF2B5EF4-FFF2-40B4-BE49-F238E27FC236}">
                <a16:creationId xmlns="" xmlns:a16="http://schemas.microsoft.com/office/drawing/2014/main" id="{668056DE-DA3F-41EF-A93F-C50A4A789D7E}"/>
              </a:ext>
            </a:extLst>
          </p:cNvPr>
          <p:cNvSpPr>
            <a:spLocks noGrp="1"/>
          </p:cNvSpPr>
          <p:nvPr>
            <p:ph type="dt" sz="half" idx="10"/>
          </p:nvPr>
        </p:nvSpPr>
        <p:spPr>
          <a:xfrm>
            <a:off x="262465" y="6356350"/>
            <a:ext cx="2743200" cy="365125"/>
          </a:xfrm>
        </p:spPr>
        <p:txBody>
          <a:bodyPr rtlCol="0"/>
          <a:lstStyle/>
          <a:p>
            <a:pPr rtl="0"/>
            <a:fld id="{7BBCE711-8020-4DD4-8309-5D0EEF1122BC}" type="datetime1">
              <a:rPr lang="it-IT" noProof="0" smtClean="0"/>
              <a:t>26/11/2021</a:t>
            </a:fld>
            <a:endParaRPr lang="it-IT" noProof="0"/>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pPr rtl="0"/>
            <a:fld id="{1A5A9E81-39A9-469D-B3CA-48F7B7A9C059}" type="datetime1">
              <a:rPr lang="it-IT" noProof="0" smtClean="0"/>
              <a:t>26/11/2021</a:t>
            </a:fld>
            <a:endParaRPr lang="it-IT" noProof="0"/>
          </a:p>
        </p:txBody>
      </p:sp>
      <p:sp>
        <p:nvSpPr>
          <p:cNvPr id="5" name="Segnaposto piè di pagina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pPr rtl="0"/>
            <a:fld id="{2F5601C1-348E-4149-A60A-012B14EBE97F}" type="slidenum">
              <a:rPr lang="it-IT" noProof="0" smtClean="0"/>
              <a:pPr/>
              <a:t>‹N›</a:t>
            </a:fld>
            <a:endParaRPr lang="it-IT" noProof="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hf sldNum="0" hdr="0" ftr="0" dt="0"/>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lumMod val="5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lumMod val="5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lumMod val="5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www.heinrichfleck.net/astronomia/advanced_internet_files/libri/medioevale/abacus.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fq.math.c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office.com/it-it/article/modificare-la-presentazione-dell-istituto-di-istruzione-44445997-6769-4d44-8b30-f9e3050adbfb?omkt=it-IT&amp;ui=it-IT&amp;rs=it-IT&amp;ad=IT"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it.wikipedia.org/w/index.php?title=Liber_quadratorum&amp;action=edit&amp;redlink=1"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it.wikipedia.org/w/index.php?title=Flos_super_solutionibus_quorundam_questionum_ad_numerosum_vel_ad_geometriam_vel_ad_utrumque_pertinentium&amp;action=edit&amp;redlink=1" TargetMode="External"/><Relationship Id="rId5" Type="http://schemas.openxmlformats.org/officeDocument/2006/relationships/hyperlink" Target="https://it.wikipedia.org/wiki/Algebra" TargetMode="External"/><Relationship Id="rId4" Type="http://schemas.openxmlformats.org/officeDocument/2006/relationships/hyperlink" Target="https://it.wikipedia.org/wiki/Practica_geometria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ttangolo 10" descr="elemento decorativo">
            <a:extLst>
              <a:ext uri="{FF2B5EF4-FFF2-40B4-BE49-F238E27FC236}">
                <a16:creationId xmlns=""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3289874" y="799295"/>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15" name="Rettangolo 14" descr="elemento decorativo">
            <a:extLst>
              <a:ext uri="{FF2B5EF4-FFF2-40B4-BE49-F238E27FC236}">
                <a16:creationId xmlns="" xmlns:a16="http://schemas.microsoft.com/office/drawing/2014/main" id="{6B9AC2C2-8572-458B-92E0-FCFC56DAF52B}"/>
              </a:ext>
              <a:ext uri="{C183D7F6-B498-43B3-948B-1728B52AA6E4}">
                <adec:decorative xmlns=""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 xmlns:a16="http://schemas.microsoft.com/office/drawing/2014/main" id="{D121E24A-B45F-4E84-817F-A0D105887FBE}"/>
              </a:ext>
            </a:extLst>
          </p:cNvPr>
          <p:cNvSpPr>
            <a:spLocks noGrp="1"/>
          </p:cNvSpPr>
          <p:nvPr>
            <p:ph type="ctrTitle"/>
          </p:nvPr>
        </p:nvSpPr>
        <p:spPr>
          <a:xfrm>
            <a:off x="3289873" y="2369727"/>
            <a:ext cx="6433675" cy="2261793"/>
          </a:xfrm>
        </p:spPr>
        <p:txBody>
          <a:bodyPr rtlCol="0">
            <a:normAutofit fontScale="90000"/>
          </a:bodyPr>
          <a:lstStyle/>
          <a:p>
            <a:pPr rtl="0"/>
            <a:r>
              <a:rPr lang="it-IT" dirty="0" smtClean="0"/>
              <a:t/>
            </a:r>
            <a:br>
              <a:rPr lang="it-IT" dirty="0" smtClean="0"/>
            </a:br>
            <a:r>
              <a:rPr lang="it-IT" dirty="0" smtClean="0"/>
              <a:t>Il più grande matematico del Medioevo</a:t>
            </a:r>
            <a:endParaRPr lang="it-IT" dirty="0"/>
          </a:p>
        </p:txBody>
      </p:sp>
      <p:sp>
        <p:nvSpPr>
          <p:cNvPr id="3" name="Sottotitolo 2">
            <a:extLst>
              <a:ext uri="{FF2B5EF4-FFF2-40B4-BE49-F238E27FC236}">
                <a16:creationId xmlns="" xmlns:a16="http://schemas.microsoft.com/office/drawing/2014/main" id="{B1DCF22D-34B9-4165-8498-9B48279F64D5}"/>
              </a:ext>
            </a:extLst>
          </p:cNvPr>
          <p:cNvSpPr>
            <a:spLocks noGrp="1"/>
          </p:cNvSpPr>
          <p:nvPr>
            <p:ph type="subTitle" idx="1"/>
          </p:nvPr>
        </p:nvSpPr>
        <p:spPr/>
        <p:txBody>
          <a:bodyPr rtlCol="0"/>
          <a:lstStyle/>
          <a:p>
            <a:pPr rtl="0"/>
            <a:r>
              <a:rPr lang="it-IT" dirty="0" smtClean="0"/>
              <a:t>di Anna Maria Gennai,</a:t>
            </a:r>
          </a:p>
          <a:p>
            <a:pPr rtl="0"/>
            <a:r>
              <a:rPr lang="it-IT" dirty="0" smtClean="0"/>
              <a:t>PALP di Pontedera, 30 maggio 2019</a:t>
            </a:r>
            <a:endParaRPr lang="it-IT" dirty="0"/>
          </a:p>
        </p:txBody>
      </p:sp>
      <p:pic>
        <p:nvPicPr>
          <p:cNvPr id="5" name="Elemento grafico 4" descr="Gruppo">
            <a:extLst>
              <a:ext uri="{FF2B5EF4-FFF2-40B4-BE49-F238E27FC236}">
                <a16:creationId xmlns="" xmlns:a16="http://schemas.microsoft.com/office/drawing/2014/main" id="{AEE3CC4A-1C1A-47EE-A13F-126EC5A99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bwMode="black">
          <a:xfrm>
            <a:off x="808200" y="2636998"/>
            <a:ext cx="1584000" cy="1584000"/>
          </a:xfrm>
          <a:prstGeom prst="rect">
            <a:avLst/>
          </a:prstGeom>
        </p:spPr>
      </p:pic>
      <p:pic>
        <p:nvPicPr>
          <p:cNvPr id="10" name="Immagine 9"/>
          <p:cNvPicPr>
            <a:picLocks noChangeAspect="1"/>
          </p:cNvPicPr>
          <p:nvPr/>
        </p:nvPicPr>
        <p:blipFill>
          <a:blip r:embed="rId5"/>
          <a:stretch>
            <a:fillRect/>
          </a:stretch>
        </p:blipFill>
        <p:spPr>
          <a:xfrm>
            <a:off x="420837" y="2439176"/>
            <a:ext cx="2358725" cy="1979644"/>
          </a:xfrm>
          <a:prstGeom prst="rect">
            <a:avLst/>
          </a:prstGeom>
        </p:spPr>
      </p:pic>
      <p:pic>
        <p:nvPicPr>
          <p:cNvPr id="9" name="Immagine 8"/>
          <p:cNvPicPr>
            <a:picLocks noChangeAspect="1"/>
          </p:cNvPicPr>
          <p:nvPr/>
        </p:nvPicPr>
        <p:blipFill>
          <a:blip r:embed="rId6"/>
          <a:stretch>
            <a:fillRect/>
          </a:stretch>
        </p:blipFill>
        <p:spPr>
          <a:xfrm>
            <a:off x="8512934" y="2427447"/>
            <a:ext cx="3679065" cy="2241372"/>
          </a:xfrm>
          <a:prstGeom prst="rect">
            <a:avLst/>
          </a:prstGeom>
        </p:spPr>
      </p:pic>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r>
              <a:rPr lang="it-IT" dirty="0" smtClean="0"/>
              <a:t>Leonardo Pisano</a:t>
            </a:r>
            <a:endParaRPr lang="it-IT" dirty="0"/>
          </a:p>
        </p:txBody>
      </p:sp>
    </p:spTree>
    <p:extLst>
      <p:ext uri="{BB962C8B-B14F-4D97-AF65-F5344CB8AC3E}">
        <p14:creationId xmlns:p14="http://schemas.microsoft.com/office/powerpoint/2010/main" val="3354990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154746" y="182880"/>
            <a:ext cx="5359790" cy="6395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2" name="Titolo 1">
            <a:extLst>
              <a:ext uri="{FF2B5EF4-FFF2-40B4-BE49-F238E27FC236}">
                <a16:creationId xmlns="" xmlns:a16="http://schemas.microsoft.com/office/drawing/2014/main" id="{D121E24A-B45F-4E84-817F-A0D105887FBE}"/>
              </a:ext>
            </a:extLst>
          </p:cNvPr>
          <p:cNvSpPr>
            <a:spLocks noGrp="1"/>
          </p:cNvSpPr>
          <p:nvPr>
            <p:ph type="ctrTitle"/>
          </p:nvPr>
        </p:nvSpPr>
        <p:spPr>
          <a:xfrm>
            <a:off x="3722622" y="2064219"/>
            <a:ext cx="7908010" cy="2475696"/>
          </a:xfrm>
        </p:spPr>
        <p:txBody>
          <a:bodyPr rtlCol="0">
            <a:normAutofit fontScale="90000"/>
          </a:bodyPr>
          <a:lstStyle/>
          <a:p>
            <a:pPr algn="just" rtl="0"/>
            <a:r>
              <a:rPr lang="it-IT" dirty="0" smtClean="0"/>
              <a:t/>
            </a:r>
            <a:br>
              <a:rPr lang="it-IT" dirty="0" smtClean="0"/>
            </a:br>
            <a:r>
              <a:rPr lang="it-IT" sz="4000" dirty="0" smtClean="0">
                <a:solidFill>
                  <a:schemeClr val="tx2"/>
                </a:solidFill>
              </a:rPr>
              <a:t/>
            </a:r>
            <a:br>
              <a:rPr lang="it-IT" sz="4000" dirty="0" smtClean="0">
                <a:solidFill>
                  <a:schemeClr val="tx2"/>
                </a:solidFill>
              </a:rPr>
            </a:br>
            <a:r>
              <a:rPr lang="it-IT" sz="4000" dirty="0" smtClean="0">
                <a:solidFill>
                  <a:schemeClr val="tx2"/>
                </a:solidFill>
              </a:rPr>
              <a:t> </a:t>
            </a:r>
            <a:br>
              <a:rPr lang="it-IT" sz="4000" dirty="0" smtClean="0">
                <a:solidFill>
                  <a:schemeClr val="tx2"/>
                </a:solidFill>
              </a:rPr>
            </a:br>
            <a:endParaRPr lang="it-IT"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4" name="Sottotitolo 3"/>
          <p:cNvSpPr>
            <a:spLocks noGrp="1"/>
          </p:cNvSpPr>
          <p:nvPr>
            <p:ph type="subTitle" idx="1"/>
          </p:nvPr>
        </p:nvSpPr>
        <p:spPr>
          <a:xfrm>
            <a:off x="535242" y="605386"/>
            <a:ext cx="11095390" cy="5317112"/>
          </a:xfrm>
        </p:spPr>
        <p:txBody>
          <a:bodyPr>
            <a:normAutofit/>
          </a:bodyPr>
          <a:lstStyle/>
          <a:p>
            <a:r>
              <a:rPr lang="it-IT" sz="4800" dirty="0" smtClean="0">
                <a:solidFill>
                  <a:schemeClr val="tx2"/>
                </a:solidFill>
              </a:rPr>
              <a:t>Il Liber </a:t>
            </a:r>
            <a:r>
              <a:rPr lang="it-IT" sz="4800" dirty="0" err="1" smtClean="0">
                <a:solidFill>
                  <a:schemeClr val="tx2"/>
                </a:solidFill>
              </a:rPr>
              <a:t>Abaci</a:t>
            </a:r>
            <a:endParaRPr lang="it-IT" sz="4800" dirty="0" smtClean="0">
              <a:solidFill>
                <a:schemeClr val="tx2"/>
              </a:solidFill>
            </a:endParaRPr>
          </a:p>
          <a:p>
            <a:r>
              <a:rPr lang="it-IT" sz="2800" dirty="0">
                <a:solidFill>
                  <a:schemeClr val="tx2"/>
                </a:solidFill>
              </a:rPr>
              <a:t>o</a:t>
            </a:r>
            <a:r>
              <a:rPr lang="it-IT" sz="2800" dirty="0" smtClean="0">
                <a:solidFill>
                  <a:schemeClr val="tx2"/>
                </a:solidFill>
              </a:rPr>
              <a:t> Liber de Numero</a:t>
            </a:r>
          </a:p>
          <a:p>
            <a:endParaRPr lang="it-IT" sz="4800" dirty="0">
              <a:solidFill>
                <a:schemeClr val="tx2"/>
              </a:solidFill>
            </a:endParaRPr>
          </a:p>
          <a:p>
            <a:endParaRPr lang="it-IT" sz="4800" dirty="0">
              <a:solidFill>
                <a:schemeClr val="tx2"/>
              </a:solidFill>
            </a:endParaRPr>
          </a:p>
        </p:txBody>
      </p:sp>
      <p:pic>
        <p:nvPicPr>
          <p:cNvPr id="5" name="Immagine 4"/>
          <p:cNvPicPr>
            <a:picLocks noChangeAspect="1"/>
          </p:cNvPicPr>
          <p:nvPr/>
        </p:nvPicPr>
        <p:blipFill>
          <a:blip r:embed="rId3"/>
          <a:stretch>
            <a:fillRect/>
          </a:stretch>
        </p:blipFill>
        <p:spPr>
          <a:xfrm>
            <a:off x="436147" y="3048768"/>
            <a:ext cx="4419600" cy="3028950"/>
          </a:xfrm>
          <a:prstGeom prst="rect">
            <a:avLst/>
          </a:prstGeom>
        </p:spPr>
      </p:pic>
      <p:sp>
        <p:nvSpPr>
          <p:cNvPr id="12" name="Rettangolo 11"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5847348" y="182880"/>
            <a:ext cx="5359790" cy="63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15" name="Titolo 1">
            <a:extLst>
              <a:ext uri="{FF2B5EF4-FFF2-40B4-BE49-F238E27FC236}">
                <a16:creationId xmlns="" xmlns:a16="http://schemas.microsoft.com/office/drawing/2014/main" id="{D121E24A-B45F-4E84-817F-A0D105887FBE}"/>
              </a:ext>
            </a:extLst>
          </p:cNvPr>
          <p:cNvSpPr txBox="1">
            <a:spLocks/>
          </p:cNvSpPr>
          <p:nvPr/>
        </p:nvSpPr>
        <p:spPr>
          <a:xfrm>
            <a:off x="5895032" y="450166"/>
            <a:ext cx="4712677" cy="5472332"/>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pPr marL="457200" indent="-457200">
              <a:lnSpc>
                <a:spcPct val="100000"/>
              </a:lnSpc>
              <a:buFont typeface="Arial" panose="020B0604020202020204" pitchFamily="34" charset="0"/>
              <a:buChar char="•"/>
            </a:pPr>
            <a:endParaRPr lang="it-IT" sz="2800" dirty="0" smtClean="0"/>
          </a:p>
          <a:p>
            <a:pPr marL="457200" indent="-457200">
              <a:lnSpc>
                <a:spcPct val="100000"/>
              </a:lnSpc>
              <a:buFont typeface="Arial" panose="020B0604020202020204" pitchFamily="34" charset="0"/>
              <a:buChar char="•"/>
            </a:pPr>
            <a:r>
              <a:rPr lang="it-IT" sz="2800" dirty="0" smtClean="0"/>
              <a:t>1202; 459 pagine; 15 capitoli</a:t>
            </a:r>
          </a:p>
          <a:p>
            <a:pPr marL="457200" indent="-457200">
              <a:lnSpc>
                <a:spcPct val="100000"/>
              </a:lnSpc>
              <a:buFont typeface="Arial" panose="020B0604020202020204" pitchFamily="34" charset="0"/>
              <a:buChar char="•"/>
            </a:pPr>
            <a:endParaRPr lang="it-IT" sz="2800" dirty="0" smtClean="0"/>
          </a:p>
          <a:p>
            <a:pPr marL="457200" indent="-457200">
              <a:lnSpc>
                <a:spcPct val="100000"/>
              </a:lnSpc>
              <a:buFont typeface="Arial" panose="020B0604020202020204" pitchFamily="34" charset="0"/>
              <a:buChar char="•"/>
            </a:pPr>
            <a:r>
              <a:rPr lang="it-IT" sz="2800" dirty="0" smtClean="0"/>
              <a:t>La parola «abaco»</a:t>
            </a:r>
          </a:p>
          <a:p>
            <a:pPr marL="457200" indent="-457200">
              <a:lnSpc>
                <a:spcPct val="100000"/>
              </a:lnSpc>
              <a:buFont typeface="Arial" panose="020B0604020202020204" pitchFamily="34" charset="0"/>
              <a:buChar char="•"/>
            </a:pPr>
            <a:endParaRPr lang="it-IT" sz="2800" dirty="0"/>
          </a:p>
          <a:p>
            <a:pPr marL="457200" indent="-457200">
              <a:lnSpc>
                <a:spcPct val="100000"/>
              </a:lnSpc>
              <a:buFont typeface="Arial" panose="020B0604020202020204" pitchFamily="34" charset="0"/>
              <a:buChar char="•"/>
            </a:pPr>
            <a:r>
              <a:rPr lang="it-IT" sz="2800" dirty="0" smtClean="0"/>
              <a:t>Numerazione indo-arabica basata sulle nove figure indiane </a:t>
            </a:r>
            <a:r>
              <a:rPr lang="it-IT" sz="2800" i="1" dirty="0" smtClean="0"/>
              <a:t>et </a:t>
            </a:r>
            <a:r>
              <a:rPr lang="it-IT" sz="2800" i="1" dirty="0" err="1" smtClean="0"/>
              <a:t>cum</a:t>
            </a:r>
            <a:r>
              <a:rPr lang="it-IT" sz="2800" i="1" dirty="0" smtClean="0"/>
              <a:t> hoc </a:t>
            </a:r>
            <a:r>
              <a:rPr lang="it-IT" sz="2800" i="1" dirty="0" err="1" smtClean="0"/>
              <a:t>signo</a:t>
            </a:r>
            <a:r>
              <a:rPr lang="it-IT" sz="2800" i="1" dirty="0" smtClean="0"/>
              <a:t> 0, </a:t>
            </a:r>
            <a:r>
              <a:rPr lang="it-IT" sz="2800" i="1" dirty="0" err="1" smtClean="0"/>
              <a:t>quod</a:t>
            </a:r>
            <a:r>
              <a:rPr lang="it-IT" sz="2800" i="1" dirty="0" smtClean="0"/>
              <a:t> </a:t>
            </a:r>
            <a:r>
              <a:rPr lang="it-IT" sz="2800" i="1" dirty="0" err="1" smtClean="0"/>
              <a:t>arabice</a:t>
            </a:r>
            <a:r>
              <a:rPr lang="it-IT" sz="2800" i="1" dirty="0" smtClean="0"/>
              <a:t> </a:t>
            </a:r>
            <a:r>
              <a:rPr lang="it-IT" sz="2800" i="1" dirty="0" err="1" smtClean="0"/>
              <a:t>zephirum</a:t>
            </a:r>
            <a:r>
              <a:rPr lang="it-IT" sz="2800" i="1" dirty="0" smtClean="0"/>
              <a:t> </a:t>
            </a:r>
            <a:r>
              <a:rPr lang="it-IT" sz="2800" i="1" dirty="0" err="1" smtClean="0"/>
              <a:t>appellatur</a:t>
            </a:r>
            <a:r>
              <a:rPr lang="it-IT" sz="2800" dirty="0" smtClean="0"/>
              <a:t> (al-</a:t>
            </a:r>
            <a:r>
              <a:rPr lang="it-IT" sz="2800" dirty="0" err="1" smtClean="0"/>
              <a:t>sifr</a:t>
            </a:r>
            <a:r>
              <a:rPr lang="it-IT" sz="2800" dirty="0" smtClean="0"/>
              <a:t>: vuoto, nulla). (i primi sette capitoli)</a:t>
            </a:r>
          </a:p>
          <a:p>
            <a:pPr>
              <a:lnSpc>
                <a:spcPct val="100000"/>
              </a:lnSpc>
            </a:pPr>
            <a:endParaRPr lang="it-IT" sz="2800" dirty="0" smtClean="0"/>
          </a:p>
          <a:p>
            <a:pPr marL="457200" indent="-457200">
              <a:lnSpc>
                <a:spcPct val="100000"/>
              </a:lnSpc>
              <a:buFont typeface="Arial" panose="020B0604020202020204" pitchFamily="34" charset="0"/>
              <a:buChar char="•"/>
            </a:pPr>
            <a:r>
              <a:rPr lang="it-IT" sz="2800" dirty="0" smtClean="0"/>
              <a:t>Teoria dei numeri, problemi associati a numeri primi e divisibilità.</a:t>
            </a:r>
          </a:p>
          <a:p>
            <a:pPr>
              <a:lnSpc>
                <a:spcPct val="100000"/>
              </a:lnSpc>
            </a:pPr>
            <a:endParaRPr lang="it-IT" sz="2800" dirty="0" smtClean="0"/>
          </a:p>
          <a:p>
            <a:pPr marL="457200" indent="-457200">
              <a:lnSpc>
                <a:spcPct val="100000"/>
              </a:lnSpc>
              <a:buFont typeface="Arial" panose="020B0604020202020204" pitchFamily="34" charset="0"/>
              <a:buChar char="•"/>
            </a:pPr>
            <a:r>
              <a:rPr lang="it-IT" sz="2800" dirty="0" smtClean="0"/>
              <a:t>Problemi commerciali</a:t>
            </a:r>
          </a:p>
          <a:p>
            <a:pPr>
              <a:lnSpc>
                <a:spcPct val="100000"/>
              </a:lnSpc>
            </a:pPr>
            <a:endParaRPr lang="it-IT" sz="2800" dirty="0" smtClean="0"/>
          </a:p>
        </p:txBody>
      </p:sp>
    </p:spTree>
    <p:extLst>
      <p:ext uri="{BB962C8B-B14F-4D97-AF65-F5344CB8AC3E}">
        <p14:creationId xmlns:p14="http://schemas.microsoft.com/office/powerpoint/2010/main" val="212197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154746" y="182880"/>
            <a:ext cx="5359790" cy="6395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2" name="Titolo 1">
            <a:extLst>
              <a:ext uri="{FF2B5EF4-FFF2-40B4-BE49-F238E27FC236}">
                <a16:creationId xmlns="" xmlns:a16="http://schemas.microsoft.com/office/drawing/2014/main" id="{D121E24A-B45F-4E84-817F-A0D105887FBE}"/>
              </a:ext>
            </a:extLst>
          </p:cNvPr>
          <p:cNvSpPr>
            <a:spLocks noGrp="1"/>
          </p:cNvSpPr>
          <p:nvPr>
            <p:ph type="ctrTitle"/>
          </p:nvPr>
        </p:nvSpPr>
        <p:spPr>
          <a:xfrm>
            <a:off x="3722622" y="2064219"/>
            <a:ext cx="7908010" cy="2475696"/>
          </a:xfrm>
        </p:spPr>
        <p:txBody>
          <a:bodyPr rtlCol="0">
            <a:normAutofit fontScale="90000"/>
          </a:bodyPr>
          <a:lstStyle/>
          <a:p>
            <a:pPr algn="just" rtl="0"/>
            <a:r>
              <a:rPr lang="it-IT" dirty="0" smtClean="0"/>
              <a:t/>
            </a:r>
            <a:br>
              <a:rPr lang="it-IT" dirty="0" smtClean="0"/>
            </a:br>
            <a:r>
              <a:rPr lang="it-IT" sz="4000" dirty="0" smtClean="0">
                <a:solidFill>
                  <a:schemeClr val="tx2"/>
                </a:solidFill>
              </a:rPr>
              <a:t/>
            </a:r>
            <a:br>
              <a:rPr lang="it-IT" sz="4000" dirty="0" smtClean="0">
                <a:solidFill>
                  <a:schemeClr val="tx2"/>
                </a:solidFill>
              </a:rPr>
            </a:br>
            <a:r>
              <a:rPr lang="it-IT" sz="4000" dirty="0" smtClean="0">
                <a:solidFill>
                  <a:schemeClr val="tx2"/>
                </a:solidFill>
              </a:rPr>
              <a:t> </a:t>
            </a:r>
            <a:br>
              <a:rPr lang="it-IT" sz="4000" dirty="0" smtClean="0">
                <a:solidFill>
                  <a:schemeClr val="tx2"/>
                </a:solidFill>
              </a:rPr>
            </a:br>
            <a:endParaRPr lang="it-IT"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4" name="Sottotitolo 3"/>
          <p:cNvSpPr>
            <a:spLocks noGrp="1"/>
          </p:cNvSpPr>
          <p:nvPr>
            <p:ph type="subTitle" idx="1"/>
          </p:nvPr>
        </p:nvSpPr>
        <p:spPr>
          <a:xfrm>
            <a:off x="535242" y="605386"/>
            <a:ext cx="11095390" cy="5317112"/>
          </a:xfrm>
        </p:spPr>
        <p:txBody>
          <a:bodyPr>
            <a:normAutofit/>
          </a:bodyPr>
          <a:lstStyle/>
          <a:p>
            <a:endParaRPr lang="it-IT" sz="4800" dirty="0">
              <a:solidFill>
                <a:schemeClr val="tx2"/>
              </a:solidFill>
            </a:endParaRPr>
          </a:p>
          <a:p>
            <a:endParaRPr lang="it-IT" sz="4800" dirty="0">
              <a:solidFill>
                <a:schemeClr val="tx2"/>
              </a:solidFill>
            </a:endParaRPr>
          </a:p>
        </p:txBody>
      </p:sp>
      <p:sp>
        <p:nvSpPr>
          <p:cNvPr id="12" name="Rettangolo 11"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5847348" y="182880"/>
            <a:ext cx="5359790" cy="63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pic>
        <p:nvPicPr>
          <p:cNvPr id="3" name="Immagine 2"/>
          <p:cNvPicPr>
            <a:picLocks noChangeAspect="1"/>
          </p:cNvPicPr>
          <p:nvPr/>
        </p:nvPicPr>
        <p:blipFill>
          <a:blip r:embed="rId3"/>
          <a:stretch>
            <a:fillRect/>
          </a:stretch>
        </p:blipFill>
        <p:spPr>
          <a:xfrm>
            <a:off x="6006905" y="237737"/>
            <a:ext cx="4797083" cy="6240163"/>
          </a:xfrm>
          <a:prstGeom prst="rect">
            <a:avLst/>
          </a:prstGeom>
        </p:spPr>
      </p:pic>
      <p:pic>
        <p:nvPicPr>
          <p:cNvPr id="6" name="Immagine 5"/>
          <p:cNvPicPr>
            <a:picLocks noChangeAspect="1"/>
          </p:cNvPicPr>
          <p:nvPr/>
        </p:nvPicPr>
        <p:blipFill>
          <a:blip r:embed="rId4"/>
          <a:stretch>
            <a:fillRect/>
          </a:stretch>
        </p:blipFill>
        <p:spPr>
          <a:xfrm>
            <a:off x="196747" y="237737"/>
            <a:ext cx="5247451" cy="1993755"/>
          </a:xfrm>
          <a:prstGeom prst="rect">
            <a:avLst/>
          </a:prstGeom>
        </p:spPr>
      </p:pic>
      <p:sp>
        <p:nvSpPr>
          <p:cNvPr id="11" name="Segnaposto testo 3">
            <a:extLst>
              <a:ext uri="{FF2B5EF4-FFF2-40B4-BE49-F238E27FC236}">
                <a16:creationId xmlns="" xmlns:a16="http://schemas.microsoft.com/office/drawing/2014/main" id="{C6C76433-70AC-461F-87D0-7DEF2F393BD4}"/>
              </a:ext>
            </a:extLst>
          </p:cNvPr>
          <p:cNvSpPr txBox="1">
            <a:spLocks/>
          </p:cNvSpPr>
          <p:nvPr/>
        </p:nvSpPr>
        <p:spPr>
          <a:xfrm>
            <a:off x="510096" y="2324233"/>
            <a:ext cx="4568341" cy="3837416"/>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bg2">
                    <a:lumMod val="50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bg2">
                    <a:lumMod val="50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bg2">
                    <a:lumMod val="50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r>
              <a:rPr lang="it-IT" sz="2400" dirty="0" smtClean="0">
                <a:solidFill>
                  <a:schemeClr val="accent1"/>
                </a:solidFill>
                <a:ea typeface="Tahoma" panose="020B0604030504040204" pitchFamily="34" charset="0"/>
                <a:cs typeface="Tahoma" panose="020B0604030504040204" pitchFamily="34" charset="0"/>
              </a:rPr>
              <a:t>Sistema posizionale (4321)</a:t>
            </a:r>
            <a:endParaRPr lang="it-IT" sz="2400" dirty="0" smtClean="0">
              <a:solidFill>
                <a:schemeClr val="accent1"/>
              </a:solidFill>
            </a:endParaRPr>
          </a:p>
          <a:p>
            <a:pPr marL="342900" indent="-342900">
              <a:buFont typeface="Arial" panose="020B0604020202020204" pitchFamily="34" charset="0"/>
              <a:buChar char="•"/>
            </a:pPr>
            <a:r>
              <a:rPr lang="it-IT" sz="2400" dirty="0" smtClean="0">
                <a:solidFill>
                  <a:schemeClr val="accent1"/>
                </a:solidFill>
                <a:ea typeface="Tahoma" panose="020B0604030504040204" pitchFamily="34" charset="0"/>
                <a:cs typeface="Tahoma" panose="020B0604030504040204" pitchFamily="34" charset="0"/>
              </a:rPr>
              <a:t>Schemi per mettere in colonna</a:t>
            </a:r>
          </a:p>
          <a:p>
            <a:pPr marL="342900" indent="-342900">
              <a:buFont typeface="Arial" panose="020B0604020202020204" pitchFamily="34" charset="0"/>
              <a:buChar char="•"/>
            </a:pPr>
            <a:r>
              <a:rPr lang="it-IT" sz="2400" dirty="0" smtClean="0">
                <a:solidFill>
                  <a:schemeClr val="accent1"/>
                </a:solidFill>
                <a:ea typeface="Tahoma" panose="020B0604030504040204" pitchFamily="34" charset="0"/>
                <a:cs typeface="Tahoma" panose="020B0604030504040204" pitchFamily="34" charset="0"/>
              </a:rPr>
              <a:t>Esempi per moltiplicazioni e divisioni</a:t>
            </a:r>
          </a:p>
          <a:p>
            <a:pPr marL="342900" indent="-342900">
              <a:buFont typeface="Arial" panose="020B0604020202020204" pitchFamily="34" charset="0"/>
              <a:buChar char="•"/>
            </a:pPr>
            <a:r>
              <a:rPr lang="it-IT" sz="2400" dirty="0" smtClean="0">
                <a:solidFill>
                  <a:schemeClr val="accent1"/>
                </a:solidFill>
              </a:rPr>
              <a:t>Testo </a:t>
            </a:r>
            <a:r>
              <a:rPr lang="it-IT" sz="2400" dirty="0">
                <a:solidFill>
                  <a:schemeClr val="accent1"/>
                </a:solidFill>
              </a:rPr>
              <a:t>complesso e difficile del quale manca a tutt’oggi un’edizione critica, una traduzione </a:t>
            </a:r>
            <a:r>
              <a:rPr lang="it-IT" sz="2400" dirty="0" smtClean="0">
                <a:solidFill>
                  <a:schemeClr val="accent1"/>
                </a:solidFill>
              </a:rPr>
              <a:t>integrale in </a:t>
            </a:r>
            <a:r>
              <a:rPr lang="it-IT" sz="2400" dirty="0">
                <a:solidFill>
                  <a:schemeClr val="accent1"/>
                </a:solidFill>
              </a:rPr>
              <a:t>una lingua moderna e un’analisi completa e approfondita</a:t>
            </a:r>
            <a:r>
              <a:rPr lang="it-IT" sz="2400" dirty="0"/>
              <a:t>.</a:t>
            </a:r>
            <a:endParaRPr lang="it-IT" sz="2400" dirty="0">
              <a:solidFill>
                <a:schemeClr val="accent1"/>
              </a:solidFill>
            </a:endParaRPr>
          </a:p>
        </p:txBody>
      </p:sp>
      <p:pic>
        <p:nvPicPr>
          <p:cNvPr id="10" name="Immagine 9"/>
          <p:cNvPicPr>
            <a:picLocks noChangeAspect="1"/>
          </p:cNvPicPr>
          <p:nvPr/>
        </p:nvPicPr>
        <p:blipFill>
          <a:blip r:embed="rId3"/>
          <a:stretch>
            <a:fillRect/>
          </a:stretch>
        </p:blipFill>
        <p:spPr>
          <a:xfrm>
            <a:off x="6006905" y="182880"/>
            <a:ext cx="4797083" cy="6240163"/>
          </a:xfrm>
          <a:prstGeom prst="rect">
            <a:avLst/>
          </a:prstGeom>
        </p:spPr>
      </p:pic>
    </p:spTree>
    <p:extLst>
      <p:ext uri="{BB962C8B-B14F-4D97-AF65-F5344CB8AC3E}">
        <p14:creationId xmlns:p14="http://schemas.microsoft.com/office/powerpoint/2010/main" val="8509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154746" y="182880"/>
            <a:ext cx="5359790" cy="6395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2" name="Titolo 1">
            <a:extLst>
              <a:ext uri="{FF2B5EF4-FFF2-40B4-BE49-F238E27FC236}">
                <a16:creationId xmlns="" xmlns:a16="http://schemas.microsoft.com/office/drawing/2014/main" id="{D121E24A-B45F-4E84-817F-A0D105887FBE}"/>
              </a:ext>
            </a:extLst>
          </p:cNvPr>
          <p:cNvSpPr>
            <a:spLocks noGrp="1"/>
          </p:cNvSpPr>
          <p:nvPr>
            <p:ph type="ctrTitle"/>
          </p:nvPr>
        </p:nvSpPr>
        <p:spPr>
          <a:xfrm>
            <a:off x="3722622" y="2064219"/>
            <a:ext cx="7908010" cy="2475696"/>
          </a:xfrm>
        </p:spPr>
        <p:txBody>
          <a:bodyPr rtlCol="0">
            <a:normAutofit fontScale="90000"/>
          </a:bodyPr>
          <a:lstStyle/>
          <a:p>
            <a:pPr algn="just" rtl="0"/>
            <a:r>
              <a:rPr lang="it-IT" dirty="0" smtClean="0"/>
              <a:t/>
            </a:r>
            <a:br>
              <a:rPr lang="it-IT" dirty="0" smtClean="0"/>
            </a:br>
            <a:r>
              <a:rPr lang="it-IT" sz="4000" dirty="0" smtClean="0">
                <a:solidFill>
                  <a:schemeClr val="tx2"/>
                </a:solidFill>
              </a:rPr>
              <a:t/>
            </a:r>
            <a:br>
              <a:rPr lang="it-IT" sz="4000" dirty="0" smtClean="0">
                <a:solidFill>
                  <a:schemeClr val="tx2"/>
                </a:solidFill>
              </a:rPr>
            </a:br>
            <a:r>
              <a:rPr lang="it-IT" sz="4000" dirty="0" smtClean="0">
                <a:solidFill>
                  <a:schemeClr val="tx2"/>
                </a:solidFill>
              </a:rPr>
              <a:t> </a:t>
            </a:r>
            <a:br>
              <a:rPr lang="it-IT" sz="4000" dirty="0" smtClean="0">
                <a:solidFill>
                  <a:schemeClr val="tx2"/>
                </a:solidFill>
              </a:rPr>
            </a:br>
            <a:endParaRPr lang="it-IT"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4" name="Sottotitolo 3"/>
          <p:cNvSpPr>
            <a:spLocks noGrp="1"/>
          </p:cNvSpPr>
          <p:nvPr>
            <p:ph type="subTitle" idx="1"/>
          </p:nvPr>
        </p:nvSpPr>
        <p:spPr>
          <a:xfrm>
            <a:off x="535242" y="605386"/>
            <a:ext cx="11095390" cy="5317112"/>
          </a:xfrm>
        </p:spPr>
        <p:txBody>
          <a:bodyPr>
            <a:normAutofit/>
          </a:bodyPr>
          <a:lstStyle/>
          <a:p>
            <a:r>
              <a:rPr lang="it-IT" sz="4800" dirty="0" smtClean="0">
                <a:solidFill>
                  <a:schemeClr val="tx2"/>
                </a:solidFill>
              </a:rPr>
              <a:t>Il Liber </a:t>
            </a:r>
            <a:r>
              <a:rPr lang="it-IT" sz="4800" dirty="0" err="1" smtClean="0">
                <a:solidFill>
                  <a:schemeClr val="tx2"/>
                </a:solidFill>
              </a:rPr>
              <a:t>Abaci</a:t>
            </a:r>
            <a:endParaRPr lang="it-IT" sz="4800" dirty="0" smtClean="0">
              <a:solidFill>
                <a:schemeClr val="tx2"/>
              </a:solidFill>
            </a:endParaRPr>
          </a:p>
          <a:p>
            <a:endParaRPr lang="it-IT" sz="4800" dirty="0">
              <a:solidFill>
                <a:schemeClr val="tx2"/>
              </a:solidFill>
            </a:endParaRPr>
          </a:p>
          <a:p>
            <a:endParaRPr lang="it-IT" sz="4800" dirty="0">
              <a:solidFill>
                <a:schemeClr val="tx2"/>
              </a:solidFill>
            </a:endParaRPr>
          </a:p>
        </p:txBody>
      </p:sp>
      <p:sp>
        <p:nvSpPr>
          <p:cNvPr id="12" name="Rettangolo 11"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5847348" y="182881"/>
            <a:ext cx="5359790" cy="4765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15" name="Titolo 1">
            <a:extLst>
              <a:ext uri="{FF2B5EF4-FFF2-40B4-BE49-F238E27FC236}">
                <a16:creationId xmlns="" xmlns:a16="http://schemas.microsoft.com/office/drawing/2014/main" id="{D121E24A-B45F-4E84-817F-A0D105887FBE}"/>
              </a:ext>
            </a:extLst>
          </p:cNvPr>
          <p:cNvSpPr txBox="1">
            <a:spLocks/>
          </p:cNvSpPr>
          <p:nvPr/>
        </p:nvSpPr>
        <p:spPr>
          <a:xfrm>
            <a:off x="5895032" y="450166"/>
            <a:ext cx="4712677" cy="4304714"/>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it-IT" sz="2800" dirty="0" smtClean="0"/>
              <a:t>Alcune equazioni (da Al-</a:t>
            </a:r>
            <a:r>
              <a:rPr lang="it-IT" sz="2800" dirty="0" err="1" smtClean="0"/>
              <a:t>Khwaritzmi</a:t>
            </a:r>
            <a:r>
              <a:rPr lang="it-IT" sz="2800" dirty="0" smtClean="0"/>
              <a:t>)</a:t>
            </a:r>
          </a:p>
          <a:p>
            <a:pPr>
              <a:lnSpc>
                <a:spcPct val="100000"/>
              </a:lnSpc>
            </a:pPr>
            <a:endParaRPr lang="it-IT" sz="2800" dirty="0" smtClean="0"/>
          </a:p>
          <a:p>
            <a:pPr marL="457200" indent="-457200">
              <a:lnSpc>
                <a:spcPct val="100000"/>
              </a:lnSpc>
              <a:buFont typeface="Arial" panose="020B0604020202020204" pitchFamily="34" charset="0"/>
              <a:buChar char="•"/>
            </a:pPr>
            <a:r>
              <a:rPr lang="it-IT" sz="2800" dirty="0" smtClean="0"/>
              <a:t>Giochi: sette vecchie donne andarono a Roma, ciascuna aveva 7 muli…., progressioni geometriche</a:t>
            </a:r>
          </a:p>
          <a:p>
            <a:pPr>
              <a:lnSpc>
                <a:spcPct val="100000"/>
              </a:lnSpc>
            </a:pPr>
            <a:endParaRPr lang="it-IT" sz="2800" dirty="0" smtClean="0"/>
          </a:p>
          <a:p>
            <a:pPr>
              <a:lnSpc>
                <a:spcPct val="100000"/>
              </a:lnSpc>
            </a:pPr>
            <a:endParaRPr lang="it-IT" sz="2800" dirty="0" smtClean="0"/>
          </a:p>
          <a:p>
            <a:pPr marL="457200" indent="-457200">
              <a:lnSpc>
                <a:spcPct val="100000"/>
              </a:lnSpc>
              <a:buFont typeface="Arial" panose="020B0604020202020204" pitchFamily="34" charset="0"/>
              <a:buChar char="•"/>
            </a:pPr>
            <a:r>
              <a:rPr lang="it-IT" sz="2800" dirty="0" smtClean="0"/>
              <a:t>Frazioni egizie (denominatori diversi! </a:t>
            </a:r>
            <a:r>
              <a:rPr lang="it-IT" sz="2800" dirty="0"/>
              <a:t>3/4 = 1/2 + 1/4</a:t>
            </a:r>
            <a:br>
              <a:rPr lang="it-IT" sz="2800" dirty="0"/>
            </a:br>
            <a:r>
              <a:rPr lang="it-IT" sz="2800" dirty="0"/>
              <a:t>5/7 = </a:t>
            </a:r>
            <a:r>
              <a:rPr lang="it-IT" sz="2800" dirty="0" smtClean="0"/>
              <a:t>1/2+1/7+1/14)</a:t>
            </a:r>
            <a:endParaRPr lang="it-IT" sz="2800"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67" y="336838"/>
            <a:ext cx="5101747" cy="6087816"/>
          </a:xfrm>
          <a:prstGeom prst="rect">
            <a:avLst/>
          </a:prstGeom>
        </p:spPr>
      </p:pic>
      <p:pic>
        <p:nvPicPr>
          <p:cNvPr id="5" name="Immagine 4"/>
          <p:cNvPicPr>
            <a:picLocks noChangeAspect="1"/>
          </p:cNvPicPr>
          <p:nvPr/>
        </p:nvPicPr>
        <p:blipFill>
          <a:blip r:embed="rId4"/>
          <a:stretch>
            <a:fillRect/>
          </a:stretch>
        </p:blipFill>
        <p:spPr>
          <a:xfrm>
            <a:off x="3957499" y="5459260"/>
            <a:ext cx="7438255" cy="778422"/>
          </a:xfrm>
          <a:prstGeom prst="rect">
            <a:avLst/>
          </a:prstGeom>
        </p:spPr>
      </p:pic>
    </p:spTree>
    <p:extLst>
      <p:ext uri="{BB962C8B-B14F-4D97-AF65-F5344CB8AC3E}">
        <p14:creationId xmlns:p14="http://schemas.microsoft.com/office/powerpoint/2010/main" val="2281693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154746" y="182880"/>
            <a:ext cx="5359790" cy="6395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2" name="Titolo 1">
            <a:extLst>
              <a:ext uri="{FF2B5EF4-FFF2-40B4-BE49-F238E27FC236}">
                <a16:creationId xmlns="" xmlns:a16="http://schemas.microsoft.com/office/drawing/2014/main" id="{D121E24A-B45F-4E84-817F-A0D105887FBE}"/>
              </a:ext>
            </a:extLst>
          </p:cNvPr>
          <p:cNvSpPr>
            <a:spLocks noGrp="1"/>
          </p:cNvSpPr>
          <p:nvPr>
            <p:ph type="ctrTitle"/>
          </p:nvPr>
        </p:nvSpPr>
        <p:spPr>
          <a:xfrm>
            <a:off x="3722622" y="2064219"/>
            <a:ext cx="7908010" cy="2475696"/>
          </a:xfrm>
        </p:spPr>
        <p:txBody>
          <a:bodyPr rtlCol="0">
            <a:normAutofit fontScale="90000"/>
          </a:bodyPr>
          <a:lstStyle/>
          <a:p>
            <a:pPr algn="just" rtl="0"/>
            <a:r>
              <a:rPr lang="it-IT" dirty="0" smtClean="0"/>
              <a:t/>
            </a:r>
            <a:br>
              <a:rPr lang="it-IT" dirty="0" smtClean="0"/>
            </a:br>
            <a:r>
              <a:rPr lang="it-IT" sz="4000" dirty="0" smtClean="0">
                <a:solidFill>
                  <a:schemeClr val="tx2"/>
                </a:solidFill>
              </a:rPr>
              <a:t/>
            </a:r>
            <a:br>
              <a:rPr lang="it-IT" sz="4000" dirty="0" smtClean="0">
                <a:solidFill>
                  <a:schemeClr val="tx2"/>
                </a:solidFill>
              </a:rPr>
            </a:br>
            <a:r>
              <a:rPr lang="it-IT" sz="4000" dirty="0" smtClean="0">
                <a:solidFill>
                  <a:schemeClr val="tx2"/>
                </a:solidFill>
              </a:rPr>
              <a:t> </a:t>
            </a:r>
            <a:br>
              <a:rPr lang="it-IT" sz="4000" dirty="0" smtClean="0">
                <a:solidFill>
                  <a:schemeClr val="tx2"/>
                </a:solidFill>
              </a:rPr>
            </a:br>
            <a:endParaRPr lang="it-IT"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4" name="Sottotitolo 3"/>
          <p:cNvSpPr>
            <a:spLocks noGrp="1"/>
          </p:cNvSpPr>
          <p:nvPr>
            <p:ph type="subTitle" idx="1"/>
          </p:nvPr>
        </p:nvSpPr>
        <p:spPr>
          <a:xfrm>
            <a:off x="535242" y="605386"/>
            <a:ext cx="11095390" cy="5317112"/>
          </a:xfrm>
        </p:spPr>
        <p:txBody>
          <a:bodyPr>
            <a:normAutofit/>
          </a:bodyPr>
          <a:lstStyle/>
          <a:p>
            <a:r>
              <a:rPr lang="it-IT" sz="4800" dirty="0" smtClean="0">
                <a:solidFill>
                  <a:schemeClr val="tx2"/>
                </a:solidFill>
              </a:rPr>
              <a:t>Il Liber </a:t>
            </a:r>
            <a:r>
              <a:rPr lang="it-IT" sz="4800" dirty="0" err="1" smtClean="0">
                <a:solidFill>
                  <a:schemeClr val="tx2"/>
                </a:solidFill>
              </a:rPr>
              <a:t>Abaci</a:t>
            </a:r>
            <a:endParaRPr lang="it-IT" sz="4800" dirty="0" smtClean="0">
              <a:solidFill>
                <a:schemeClr val="tx2"/>
              </a:solidFill>
            </a:endParaRPr>
          </a:p>
          <a:p>
            <a:endParaRPr lang="it-IT" sz="4800" dirty="0">
              <a:solidFill>
                <a:schemeClr val="tx2"/>
              </a:solidFill>
            </a:endParaRPr>
          </a:p>
          <a:p>
            <a:endParaRPr lang="it-IT" sz="4800" dirty="0">
              <a:solidFill>
                <a:schemeClr val="tx2"/>
              </a:solidFill>
            </a:endParaRPr>
          </a:p>
        </p:txBody>
      </p:sp>
      <p:sp>
        <p:nvSpPr>
          <p:cNvPr id="12" name="Rettangolo 11"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5892689" y="1812975"/>
            <a:ext cx="5359790" cy="4765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15" name="Titolo 1">
            <a:extLst>
              <a:ext uri="{FF2B5EF4-FFF2-40B4-BE49-F238E27FC236}">
                <a16:creationId xmlns="" xmlns:a16="http://schemas.microsoft.com/office/drawing/2014/main" id="{D121E24A-B45F-4E84-817F-A0D105887FBE}"/>
              </a:ext>
            </a:extLst>
          </p:cNvPr>
          <p:cNvSpPr txBox="1">
            <a:spLocks/>
          </p:cNvSpPr>
          <p:nvPr/>
        </p:nvSpPr>
        <p:spPr>
          <a:xfrm>
            <a:off x="5892689" y="1617784"/>
            <a:ext cx="4712677" cy="430471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it-IT" sz="2800" dirty="0" smtClean="0"/>
              <a:t>Regola del tre e regola del tre composta</a:t>
            </a:r>
            <a:endParaRPr lang="it-IT" sz="2800" dirty="0"/>
          </a:p>
        </p:txBody>
      </p:sp>
      <p:pic>
        <p:nvPicPr>
          <p:cNvPr id="6" name="Immagine 5"/>
          <p:cNvPicPr>
            <a:picLocks noChangeAspect="1"/>
          </p:cNvPicPr>
          <p:nvPr/>
        </p:nvPicPr>
        <p:blipFill>
          <a:blip r:embed="rId3"/>
          <a:stretch>
            <a:fillRect/>
          </a:stretch>
        </p:blipFill>
        <p:spPr>
          <a:xfrm>
            <a:off x="290233" y="191232"/>
            <a:ext cx="9213076" cy="4348683"/>
          </a:xfrm>
          <a:prstGeom prst="rect">
            <a:avLst/>
          </a:prstGeom>
        </p:spPr>
      </p:pic>
    </p:spTree>
    <p:extLst>
      <p:ext uri="{BB962C8B-B14F-4D97-AF65-F5344CB8AC3E}">
        <p14:creationId xmlns:p14="http://schemas.microsoft.com/office/powerpoint/2010/main" val="4187311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154746" y="182880"/>
            <a:ext cx="5359790" cy="6395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2" name="Titolo 1">
            <a:extLst>
              <a:ext uri="{FF2B5EF4-FFF2-40B4-BE49-F238E27FC236}">
                <a16:creationId xmlns="" xmlns:a16="http://schemas.microsoft.com/office/drawing/2014/main" id="{D121E24A-B45F-4E84-817F-A0D105887FBE}"/>
              </a:ext>
            </a:extLst>
          </p:cNvPr>
          <p:cNvSpPr>
            <a:spLocks noGrp="1"/>
          </p:cNvSpPr>
          <p:nvPr>
            <p:ph type="ctrTitle"/>
          </p:nvPr>
        </p:nvSpPr>
        <p:spPr>
          <a:xfrm>
            <a:off x="3722622" y="2064219"/>
            <a:ext cx="7908010" cy="2475696"/>
          </a:xfrm>
        </p:spPr>
        <p:txBody>
          <a:bodyPr rtlCol="0">
            <a:normAutofit fontScale="90000"/>
          </a:bodyPr>
          <a:lstStyle/>
          <a:p>
            <a:pPr algn="just" rtl="0"/>
            <a:r>
              <a:rPr lang="it-IT" dirty="0" smtClean="0"/>
              <a:t/>
            </a:r>
            <a:br>
              <a:rPr lang="it-IT" dirty="0" smtClean="0"/>
            </a:br>
            <a:r>
              <a:rPr lang="it-IT" sz="4000" dirty="0" smtClean="0">
                <a:solidFill>
                  <a:schemeClr val="tx2"/>
                </a:solidFill>
              </a:rPr>
              <a:t/>
            </a:r>
            <a:br>
              <a:rPr lang="it-IT" sz="4000" dirty="0" smtClean="0">
                <a:solidFill>
                  <a:schemeClr val="tx2"/>
                </a:solidFill>
              </a:rPr>
            </a:br>
            <a:r>
              <a:rPr lang="it-IT" sz="4000" dirty="0" smtClean="0">
                <a:solidFill>
                  <a:schemeClr val="tx2"/>
                </a:solidFill>
              </a:rPr>
              <a:t> </a:t>
            </a:r>
            <a:br>
              <a:rPr lang="it-IT" sz="4000" dirty="0" smtClean="0">
                <a:solidFill>
                  <a:schemeClr val="tx2"/>
                </a:solidFill>
              </a:rPr>
            </a:br>
            <a:endParaRPr lang="it-IT"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4" name="Sottotitolo 3"/>
          <p:cNvSpPr>
            <a:spLocks noGrp="1"/>
          </p:cNvSpPr>
          <p:nvPr>
            <p:ph type="subTitle" idx="1"/>
          </p:nvPr>
        </p:nvSpPr>
        <p:spPr>
          <a:xfrm>
            <a:off x="535242" y="605386"/>
            <a:ext cx="11095390" cy="5317112"/>
          </a:xfrm>
        </p:spPr>
        <p:txBody>
          <a:bodyPr>
            <a:normAutofit/>
          </a:bodyPr>
          <a:lstStyle/>
          <a:p>
            <a:r>
              <a:rPr lang="it-IT" sz="4800" dirty="0" smtClean="0">
                <a:solidFill>
                  <a:schemeClr val="tx2"/>
                </a:solidFill>
              </a:rPr>
              <a:t>Il Liber </a:t>
            </a:r>
            <a:r>
              <a:rPr lang="it-IT" sz="4800" dirty="0" err="1" smtClean="0">
                <a:solidFill>
                  <a:schemeClr val="tx2"/>
                </a:solidFill>
              </a:rPr>
              <a:t>Abaci</a:t>
            </a:r>
            <a:endParaRPr lang="it-IT" sz="4800" dirty="0" smtClean="0">
              <a:solidFill>
                <a:schemeClr val="tx2"/>
              </a:solidFill>
            </a:endParaRPr>
          </a:p>
          <a:p>
            <a:endParaRPr lang="it-IT" sz="4800" dirty="0">
              <a:solidFill>
                <a:schemeClr val="tx2"/>
              </a:solidFill>
            </a:endParaRPr>
          </a:p>
          <a:p>
            <a:endParaRPr lang="it-IT" sz="4800" dirty="0">
              <a:solidFill>
                <a:schemeClr val="tx2"/>
              </a:solidFill>
            </a:endParaRPr>
          </a:p>
        </p:txBody>
      </p:sp>
      <p:sp>
        <p:nvSpPr>
          <p:cNvPr id="12" name="Rettangolo 11"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5892689" y="1812975"/>
            <a:ext cx="5359790" cy="4765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pic>
        <p:nvPicPr>
          <p:cNvPr id="3" name="Immagine 2"/>
          <p:cNvPicPr>
            <a:picLocks noChangeAspect="1"/>
          </p:cNvPicPr>
          <p:nvPr/>
        </p:nvPicPr>
        <p:blipFill>
          <a:blip r:embed="rId3"/>
          <a:stretch>
            <a:fillRect/>
          </a:stretch>
        </p:blipFill>
        <p:spPr>
          <a:xfrm>
            <a:off x="165134" y="68989"/>
            <a:ext cx="8267731" cy="6623514"/>
          </a:xfrm>
          <a:prstGeom prst="rect">
            <a:avLst/>
          </a:prstGeom>
        </p:spPr>
      </p:pic>
      <p:pic>
        <p:nvPicPr>
          <p:cNvPr id="5" name="Immagine 4"/>
          <p:cNvPicPr>
            <a:picLocks noChangeAspect="1"/>
          </p:cNvPicPr>
          <p:nvPr/>
        </p:nvPicPr>
        <p:blipFill>
          <a:blip r:embed="rId4"/>
          <a:stretch>
            <a:fillRect/>
          </a:stretch>
        </p:blipFill>
        <p:spPr>
          <a:xfrm>
            <a:off x="7597897" y="2172011"/>
            <a:ext cx="4510711" cy="2790410"/>
          </a:xfrm>
          <a:prstGeom prst="rect">
            <a:avLst/>
          </a:prstGeom>
        </p:spPr>
      </p:pic>
    </p:spTree>
    <p:extLst>
      <p:ext uri="{BB962C8B-B14F-4D97-AF65-F5344CB8AC3E}">
        <p14:creationId xmlns:p14="http://schemas.microsoft.com/office/powerpoint/2010/main" val="108470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242161" y="182880"/>
            <a:ext cx="5359790" cy="6395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2" name="Titolo 1">
            <a:extLst>
              <a:ext uri="{FF2B5EF4-FFF2-40B4-BE49-F238E27FC236}">
                <a16:creationId xmlns="" xmlns:a16="http://schemas.microsoft.com/office/drawing/2014/main" id="{D121E24A-B45F-4E84-817F-A0D105887FBE}"/>
              </a:ext>
            </a:extLst>
          </p:cNvPr>
          <p:cNvSpPr>
            <a:spLocks noGrp="1"/>
          </p:cNvSpPr>
          <p:nvPr>
            <p:ph type="ctrTitle"/>
          </p:nvPr>
        </p:nvSpPr>
        <p:spPr>
          <a:xfrm>
            <a:off x="3722622" y="2064219"/>
            <a:ext cx="7908010" cy="2475696"/>
          </a:xfrm>
        </p:spPr>
        <p:txBody>
          <a:bodyPr rtlCol="0">
            <a:normAutofit/>
          </a:bodyPr>
          <a:lstStyle/>
          <a:p>
            <a:pPr algn="just" rtl="0"/>
            <a:r>
              <a:rPr lang="it-IT" dirty="0" smtClean="0"/>
              <a:t/>
            </a:r>
            <a:br>
              <a:rPr lang="it-IT" dirty="0" smtClean="0"/>
            </a:br>
            <a:r>
              <a:rPr lang="it-IT" sz="4000" dirty="0" smtClean="0">
                <a:solidFill>
                  <a:schemeClr val="tx2"/>
                </a:solidFill>
              </a:rPr>
              <a:t/>
            </a:r>
            <a:br>
              <a:rPr lang="it-IT" sz="4000" dirty="0" smtClean="0">
                <a:solidFill>
                  <a:schemeClr val="tx2"/>
                </a:solidFill>
              </a:rPr>
            </a:br>
            <a:r>
              <a:rPr lang="it-IT" sz="4000" dirty="0" smtClean="0">
                <a:solidFill>
                  <a:schemeClr val="tx2"/>
                </a:solidFill>
              </a:rPr>
              <a:t> </a:t>
            </a:r>
            <a:endParaRPr lang="it-IT"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4" name="Sottotitolo 3"/>
          <p:cNvSpPr>
            <a:spLocks noGrp="1"/>
          </p:cNvSpPr>
          <p:nvPr>
            <p:ph type="subTitle" idx="1"/>
          </p:nvPr>
        </p:nvSpPr>
        <p:spPr>
          <a:xfrm>
            <a:off x="535242" y="605386"/>
            <a:ext cx="3927583" cy="3267367"/>
          </a:xfrm>
        </p:spPr>
        <p:txBody>
          <a:bodyPr>
            <a:normAutofit/>
          </a:bodyPr>
          <a:lstStyle/>
          <a:p>
            <a:r>
              <a:rPr lang="it-IT" sz="4800" dirty="0" smtClean="0">
                <a:solidFill>
                  <a:schemeClr val="tx2"/>
                </a:solidFill>
              </a:rPr>
              <a:t>Del moltiplicar</a:t>
            </a:r>
          </a:p>
          <a:p>
            <a:r>
              <a:rPr lang="it-IT" sz="4800" dirty="0" smtClean="0">
                <a:solidFill>
                  <a:schemeClr val="tx2"/>
                </a:solidFill>
              </a:rPr>
              <a:t>a crocetta</a:t>
            </a:r>
            <a:endParaRPr lang="it-IT" sz="4800" dirty="0">
              <a:solidFill>
                <a:schemeClr val="tx2"/>
              </a:solidFill>
            </a:endParaRPr>
          </a:p>
        </p:txBody>
      </p:sp>
      <p:sp>
        <p:nvSpPr>
          <p:cNvPr id="12" name="Rettangolo 11"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5847348" y="182880"/>
            <a:ext cx="5359790" cy="63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11" name="Segnaposto testo 3">
            <a:extLst>
              <a:ext uri="{FF2B5EF4-FFF2-40B4-BE49-F238E27FC236}">
                <a16:creationId xmlns="" xmlns:a16="http://schemas.microsoft.com/office/drawing/2014/main" id="{C6C76433-70AC-461F-87D0-7DEF2F393BD4}"/>
              </a:ext>
            </a:extLst>
          </p:cNvPr>
          <p:cNvSpPr txBox="1">
            <a:spLocks/>
          </p:cNvSpPr>
          <p:nvPr/>
        </p:nvSpPr>
        <p:spPr>
          <a:xfrm>
            <a:off x="510096" y="2324233"/>
            <a:ext cx="4568341" cy="3837416"/>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bg2">
                    <a:lumMod val="50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bg2">
                    <a:lumMod val="50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bg2">
                    <a:lumMod val="50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endParaRPr lang="it-IT" sz="2400" dirty="0">
              <a:solidFill>
                <a:schemeClr val="accent1"/>
              </a:solidFill>
            </a:endParaRPr>
          </a:p>
        </p:txBody>
      </p:sp>
      <p:pic>
        <p:nvPicPr>
          <p:cNvPr id="5" name="Immagine 4"/>
          <p:cNvPicPr>
            <a:picLocks noChangeAspect="1"/>
          </p:cNvPicPr>
          <p:nvPr/>
        </p:nvPicPr>
        <p:blipFill>
          <a:blip r:embed="rId3"/>
          <a:stretch>
            <a:fillRect/>
          </a:stretch>
        </p:blipFill>
        <p:spPr>
          <a:xfrm>
            <a:off x="700238" y="3302067"/>
            <a:ext cx="4378199" cy="266837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799" y="240031"/>
            <a:ext cx="4711072" cy="6281429"/>
          </a:xfrm>
          <a:prstGeom prst="rect">
            <a:avLst/>
          </a:prstGeom>
        </p:spPr>
      </p:pic>
    </p:spTree>
    <p:extLst>
      <p:ext uri="{BB962C8B-B14F-4D97-AF65-F5344CB8AC3E}">
        <p14:creationId xmlns:p14="http://schemas.microsoft.com/office/powerpoint/2010/main" val="423423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203091" y="110067"/>
            <a:ext cx="5359790" cy="4357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2" name="Titolo 1">
            <a:extLst>
              <a:ext uri="{FF2B5EF4-FFF2-40B4-BE49-F238E27FC236}">
                <a16:creationId xmlns="" xmlns:a16="http://schemas.microsoft.com/office/drawing/2014/main" id="{D121E24A-B45F-4E84-817F-A0D105887FBE}"/>
              </a:ext>
            </a:extLst>
          </p:cNvPr>
          <p:cNvSpPr>
            <a:spLocks noGrp="1"/>
          </p:cNvSpPr>
          <p:nvPr>
            <p:ph type="ctrTitle"/>
          </p:nvPr>
        </p:nvSpPr>
        <p:spPr>
          <a:xfrm>
            <a:off x="3722622" y="2064219"/>
            <a:ext cx="7908010" cy="2475696"/>
          </a:xfrm>
        </p:spPr>
        <p:txBody>
          <a:bodyPr rtlCol="0">
            <a:normAutofit fontScale="90000"/>
          </a:bodyPr>
          <a:lstStyle/>
          <a:p>
            <a:pPr algn="just" rtl="0"/>
            <a:r>
              <a:rPr lang="it-IT" dirty="0" smtClean="0"/>
              <a:t/>
            </a:r>
            <a:br>
              <a:rPr lang="it-IT" dirty="0" smtClean="0"/>
            </a:br>
            <a:r>
              <a:rPr lang="it-IT" sz="4000" dirty="0" smtClean="0">
                <a:solidFill>
                  <a:schemeClr val="tx2"/>
                </a:solidFill>
              </a:rPr>
              <a:t/>
            </a:r>
            <a:br>
              <a:rPr lang="it-IT" sz="4000" dirty="0" smtClean="0">
                <a:solidFill>
                  <a:schemeClr val="tx2"/>
                </a:solidFill>
              </a:rPr>
            </a:br>
            <a:r>
              <a:rPr lang="it-IT" sz="4000" dirty="0" smtClean="0">
                <a:solidFill>
                  <a:schemeClr val="tx2"/>
                </a:solidFill>
              </a:rPr>
              <a:t> </a:t>
            </a:r>
            <a:br>
              <a:rPr lang="it-IT" sz="4000" dirty="0" smtClean="0">
                <a:solidFill>
                  <a:schemeClr val="tx2"/>
                </a:solidFill>
              </a:rPr>
            </a:br>
            <a:endParaRPr lang="it-IT"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4" name="Sottotitolo 3"/>
          <p:cNvSpPr>
            <a:spLocks noGrp="1"/>
          </p:cNvSpPr>
          <p:nvPr>
            <p:ph type="subTitle" idx="1"/>
          </p:nvPr>
        </p:nvSpPr>
        <p:spPr>
          <a:xfrm>
            <a:off x="535242" y="605386"/>
            <a:ext cx="11095390" cy="5317112"/>
          </a:xfrm>
        </p:spPr>
        <p:txBody>
          <a:bodyPr>
            <a:normAutofit/>
          </a:bodyPr>
          <a:lstStyle/>
          <a:p>
            <a:endParaRPr lang="it-IT" sz="4800" dirty="0">
              <a:solidFill>
                <a:schemeClr val="tx2"/>
              </a:solidFill>
            </a:endParaRPr>
          </a:p>
          <a:p>
            <a:endParaRPr lang="it-IT" sz="4800" dirty="0">
              <a:solidFill>
                <a:schemeClr val="tx2"/>
              </a:solidFill>
            </a:endParaRPr>
          </a:p>
        </p:txBody>
      </p:sp>
      <p:sp>
        <p:nvSpPr>
          <p:cNvPr id="12" name="Rettangolo 11"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5847348" y="182880"/>
            <a:ext cx="5359790" cy="63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11" name="Segnaposto testo 3">
            <a:extLst>
              <a:ext uri="{FF2B5EF4-FFF2-40B4-BE49-F238E27FC236}">
                <a16:creationId xmlns="" xmlns:a16="http://schemas.microsoft.com/office/drawing/2014/main" id="{C6C76433-70AC-461F-87D0-7DEF2F393BD4}"/>
              </a:ext>
            </a:extLst>
          </p:cNvPr>
          <p:cNvSpPr txBox="1">
            <a:spLocks/>
          </p:cNvSpPr>
          <p:nvPr/>
        </p:nvSpPr>
        <p:spPr>
          <a:xfrm>
            <a:off x="292523" y="124610"/>
            <a:ext cx="4568341" cy="1139008"/>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bg2">
                    <a:lumMod val="50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bg2">
                    <a:lumMod val="50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bg2">
                    <a:lumMod val="50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it-IT" sz="4800" dirty="0" smtClean="0">
                <a:solidFill>
                  <a:schemeClr val="accent1"/>
                </a:solidFill>
                <a:ea typeface="Tahoma" panose="020B0604030504040204" pitchFamily="34" charset="0"/>
                <a:cs typeface="Tahoma" panose="020B0604030504040204" pitchFamily="34" charset="0"/>
              </a:rPr>
              <a:t>La scacchiera</a:t>
            </a:r>
            <a:endParaRPr lang="it-IT" sz="4800" dirty="0">
              <a:solidFill>
                <a:schemeClr val="accent1"/>
              </a:solidFill>
            </a:endParaRPr>
          </a:p>
        </p:txBody>
      </p:sp>
      <p:pic>
        <p:nvPicPr>
          <p:cNvPr id="5" name="Immagine 4"/>
          <p:cNvPicPr>
            <a:picLocks noChangeAspect="1"/>
          </p:cNvPicPr>
          <p:nvPr/>
        </p:nvPicPr>
        <p:blipFill>
          <a:blip r:embed="rId3"/>
          <a:stretch>
            <a:fillRect/>
          </a:stretch>
        </p:blipFill>
        <p:spPr>
          <a:xfrm>
            <a:off x="6082937" y="110067"/>
            <a:ext cx="4874061" cy="6541357"/>
          </a:xfrm>
          <a:prstGeom prst="rect">
            <a:avLst/>
          </a:prstGeom>
        </p:spPr>
      </p:pic>
      <p:pic>
        <p:nvPicPr>
          <p:cNvPr id="7" name="Immagine 6"/>
          <p:cNvPicPr>
            <a:picLocks noChangeAspect="1"/>
          </p:cNvPicPr>
          <p:nvPr/>
        </p:nvPicPr>
        <p:blipFill>
          <a:blip r:embed="rId4"/>
          <a:stretch>
            <a:fillRect/>
          </a:stretch>
        </p:blipFill>
        <p:spPr>
          <a:xfrm>
            <a:off x="1162758" y="1260148"/>
            <a:ext cx="4163060" cy="1340163"/>
          </a:xfrm>
          <a:prstGeom prst="rect">
            <a:avLst/>
          </a:prstGeom>
        </p:spPr>
      </p:pic>
      <p:sp>
        <p:nvSpPr>
          <p:cNvPr id="15" name="Segnaposto testo 3">
            <a:extLst>
              <a:ext uri="{FF2B5EF4-FFF2-40B4-BE49-F238E27FC236}">
                <a16:creationId xmlns="" xmlns:a16="http://schemas.microsoft.com/office/drawing/2014/main" id="{C6C76433-70AC-461F-87D0-7DEF2F393BD4}"/>
              </a:ext>
            </a:extLst>
          </p:cNvPr>
          <p:cNvSpPr txBox="1">
            <a:spLocks/>
          </p:cNvSpPr>
          <p:nvPr/>
        </p:nvSpPr>
        <p:spPr>
          <a:xfrm>
            <a:off x="483251" y="2831408"/>
            <a:ext cx="4568341" cy="1139008"/>
          </a:xfrm>
          <a:prstGeom prst="rect">
            <a:avLst/>
          </a:prstGeom>
        </p:spPr>
        <p:txBody>
          <a:bodyPr vert="horz" lIns="91440" tIns="45720" rIns="91440" bIns="45720" rtlCol="0" anchor="ctr" anchorCtr="0">
            <a:normAutofit fontScale="40000" lnSpcReduction="2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bg2">
                    <a:lumMod val="50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bg2">
                    <a:lumMod val="50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bg2">
                    <a:lumMod val="50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it-IT" sz="4800" dirty="0" smtClean="0">
                <a:solidFill>
                  <a:schemeClr val="accent1"/>
                </a:solidFill>
                <a:ea typeface="Tahoma" panose="020B0604030504040204" pitchFamily="34" charset="0"/>
                <a:cs typeface="Tahoma" panose="020B0604030504040204" pitchFamily="34" charset="0"/>
              </a:rPr>
              <a:t>S’immilla: il numero che si ottiene, invece di considerare le potenze di due, le potenze di mille. Dante si riferisce al grande numero di angeli.</a:t>
            </a:r>
            <a:endParaRPr lang="it-IT" sz="4800" dirty="0">
              <a:solidFill>
                <a:schemeClr val="accent1"/>
              </a:solidFill>
            </a:endParaRPr>
          </a:p>
        </p:txBody>
      </p:sp>
      <p:pic>
        <p:nvPicPr>
          <p:cNvPr id="2052" name="Picture 4" descr="Risultati immagini per scacchiera s'imm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005" y="4176350"/>
            <a:ext cx="4555961" cy="243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997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ttangolo 10" descr="elemento decorativo">
            <a:extLst>
              <a:ext uri="{FF2B5EF4-FFF2-40B4-BE49-F238E27FC236}">
                <a16:creationId xmlns=""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167081" y="81802"/>
            <a:ext cx="11509104" cy="6220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3" name="Sottotitolo 2">
            <a:extLst>
              <a:ext uri="{FF2B5EF4-FFF2-40B4-BE49-F238E27FC236}">
                <a16:creationId xmlns="" xmlns:a16="http://schemas.microsoft.com/office/drawing/2014/main" id="{B1DCF22D-34B9-4165-8498-9B48279F64D5}"/>
              </a:ext>
            </a:extLst>
          </p:cNvPr>
          <p:cNvSpPr>
            <a:spLocks noGrp="1"/>
          </p:cNvSpPr>
          <p:nvPr>
            <p:ph type="subTitle" idx="1"/>
          </p:nvPr>
        </p:nvSpPr>
        <p:spPr>
          <a:xfrm>
            <a:off x="388579" y="246030"/>
            <a:ext cx="10964049" cy="5606129"/>
          </a:xfrm>
        </p:spPr>
        <p:txBody>
          <a:bodyPr rtlCol="0">
            <a:normAutofit/>
          </a:bodyPr>
          <a:lstStyle/>
          <a:p>
            <a:pPr lvl="1">
              <a:lnSpc>
                <a:spcPct val="250000"/>
              </a:lnSpc>
            </a:pPr>
            <a:r>
              <a:rPr lang="it-IT" sz="2400" dirty="0">
                <a:solidFill>
                  <a:schemeClr val="accent1"/>
                </a:solidFill>
              </a:rPr>
              <a:t>L’attività di Fibonacci si distingue nettamente da quella dei traduttori che si limitavano a volgere in lingua latina un trattato del quale forse non comprendevano interamente il contenuto. Leonardo </a:t>
            </a:r>
            <a:r>
              <a:rPr lang="it-IT" sz="2400" dirty="0" smtClean="0">
                <a:solidFill>
                  <a:schemeClr val="accent1"/>
                </a:solidFill>
              </a:rPr>
              <a:t>compose </a:t>
            </a:r>
            <a:r>
              <a:rPr lang="it-IT" sz="2400" dirty="0">
                <a:solidFill>
                  <a:schemeClr val="accent1"/>
                </a:solidFill>
              </a:rPr>
              <a:t>la sua opera dopo lunghi anni di studio e discussioni con esperti, scegliendo e organizzando la materia secondo un suo disegno personale</a:t>
            </a:r>
            <a:r>
              <a:rPr lang="it-IT" sz="2400" dirty="0" smtClean="0">
                <a:solidFill>
                  <a:schemeClr val="accent1"/>
                </a:solidFill>
              </a:rPr>
              <a:t>. </a:t>
            </a:r>
            <a:endParaRPr lang="it-IT" sz="2400" dirty="0">
              <a:solidFill>
                <a:schemeClr val="accent1"/>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Tree>
    <p:extLst>
      <p:ext uri="{BB962C8B-B14F-4D97-AF65-F5344CB8AC3E}">
        <p14:creationId xmlns:p14="http://schemas.microsoft.com/office/powerpoint/2010/main" val="1430571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ttangolo 10" descr="elemento decorativo">
            <a:extLst>
              <a:ext uri="{FF2B5EF4-FFF2-40B4-BE49-F238E27FC236}">
                <a16:creationId xmlns=""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167081" y="81802"/>
            <a:ext cx="11509104" cy="6220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3" name="Sottotitolo 2">
            <a:extLst>
              <a:ext uri="{FF2B5EF4-FFF2-40B4-BE49-F238E27FC236}">
                <a16:creationId xmlns="" xmlns:a16="http://schemas.microsoft.com/office/drawing/2014/main" id="{B1DCF22D-34B9-4165-8498-9B48279F64D5}"/>
              </a:ext>
            </a:extLst>
          </p:cNvPr>
          <p:cNvSpPr>
            <a:spLocks noGrp="1"/>
          </p:cNvSpPr>
          <p:nvPr>
            <p:ph type="subTitle" idx="1"/>
          </p:nvPr>
        </p:nvSpPr>
        <p:spPr>
          <a:xfrm>
            <a:off x="887506" y="255494"/>
            <a:ext cx="10044953" cy="5728447"/>
          </a:xfrm>
        </p:spPr>
        <p:txBody>
          <a:bodyPr rtlCol="0">
            <a:noAutofit/>
          </a:bodyPr>
          <a:lstStyle/>
          <a:p>
            <a:pPr lvl="1">
              <a:lnSpc>
                <a:spcPct val="250000"/>
              </a:lnSpc>
            </a:pPr>
            <a:r>
              <a:rPr lang="it-IT" sz="2000" dirty="0">
                <a:solidFill>
                  <a:schemeClr val="accent1"/>
                </a:solidFill>
              </a:rPr>
              <a:t>Il </a:t>
            </a:r>
            <a:r>
              <a:rPr lang="it-IT" sz="2000" i="1" dirty="0">
                <a:solidFill>
                  <a:schemeClr val="accent1"/>
                </a:solidFill>
              </a:rPr>
              <a:t>Liber </a:t>
            </a:r>
            <a:r>
              <a:rPr lang="it-IT" sz="2000" i="1" dirty="0" err="1">
                <a:solidFill>
                  <a:schemeClr val="accent1"/>
                </a:solidFill>
              </a:rPr>
              <a:t>abaci</a:t>
            </a:r>
            <a:r>
              <a:rPr lang="it-IT" sz="2000" i="1" dirty="0">
                <a:solidFill>
                  <a:schemeClr val="accent1"/>
                </a:solidFill>
              </a:rPr>
              <a:t> </a:t>
            </a:r>
            <a:r>
              <a:rPr lang="it-IT" sz="2000" dirty="0">
                <a:solidFill>
                  <a:schemeClr val="accent1"/>
                </a:solidFill>
              </a:rPr>
              <a:t>anche se non fu il primo trattato in lingua latina a </a:t>
            </a:r>
            <a:r>
              <a:rPr lang="it-IT" sz="2000" dirty="0" smtClean="0">
                <a:solidFill>
                  <a:schemeClr val="accent1"/>
                </a:solidFill>
              </a:rPr>
              <a:t>divulgare </a:t>
            </a:r>
            <a:r>
              <a:rPr lang="it-IT" sz="2000" dirty="0">
                <a:solidFill>
                  <a:schemeClr val="accent1"/>
                </a:solidFill>
              </a:rPr>
              <a:t>il sistema di numerazione indiano, fu sicuramente quello che maggiormente contribuì alla sua diffusione in Occidente. Le traduzioni latine dell’aritmetica di al-</a:t>
            </a:r>
            <a:r>
              <a:rPr lang="it-IT" sz="2000" dirty="0" err="1">
                <a:solidFill>
                  <a:schemeClr val="accent1"/>
                </a:solidFill>
              </a:rPr>
              <a:t>Khwarizmi</a:t>
            </a:r>
            <a:r>
              <a:rPr lang="it-IT" sz="2000" dirty="0">
                <a:solidFill>
                  <a:schemeClr val="accent1"/>
                </a:solidFill>
              </a:rPr>
              <a:t> che lo avevano preceduto di qualche decennio, infatti, circolarono in una cerchia assai ristretta di studiosi, mentre il trattato di </a:t>
            </a:r>
            <a:r>
              <a:rPr lang="it-IT" sz="2000" dirty="0" smtClean="0">
                <a:solidFill>
                  <a:schemeClr val="accent1"/>
                </a:solidFill>
              </a:rPr>
              <a:t>Leonardo, </a:t>
            </a:r>
            <a:r>
              <a:rPr lang="it-IT" sz="2000" dirty="0">
                <a:solidFill>
                  <a:schemeClr val="accent1"/>
                </a:solidFill>
              </a:rPr>
              <a:t>dove la descrizione del nuovo sistema di numerazione è legata alla risoluzione di problemi </a:t>
            </a:r>
            <a:r>
              <a:rPr lang="it-IT" sz="2000" dirty="0" smtClean="0">
                <a:solidFill>
                  <a:schemeClr val="accent1"/>
                </a:solidFill>
              </a:rPr>
              <a:t>commerciali, risvegliò </a:t>
            </a:r>
            <a:r>
              <a:rPr lang="it-IT" sz="2000" dirty="0">
                <a:solidFill>
                  <a:schemeClr val="accent1"/>
                </a:solidFill>
              </a:rPr>
              <a:t>l’interesse di un più ampio pubblico.</a:t>
            </a: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Tree>
    <p:extLst>
      <p:ext uri="{BB962C8B-B14F-4D97-AF65-F5344CB8AC3E}">
        <p14:creationId xmlns:p14="http://schemas.microsoft.com/office/powerpoint/2010/main" val="3349172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ttangolo 10" descr="elemento decorativo">
            <a:extLst>
              <a:ext uri="{FF2B5EF4-FFF2-40B4-BE49-F238E27FC236}">
                <a16:creationId xmlns=""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167081" y="28014"/>
            <a:ext cx="11509104" cy="6220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pic>
        <p:nvPicPr>
          <p:cNvPr id="2" name="Immagine 1"/>
          <p:cNvPicPr>
            <a:picLocks noChangeAspect="1"/>
          </p:cNvPicPr>
          <p:nvPr/>
        </p:nvPicPr>
        <p:blipFill>
          <a:blip r:embed="rId3"/>
          <a:stretch>
            <a:fillRect/>
          </a:stretch>
        </p:blipFill>
        <p:spPr>
          <a:xfrm>
            <a:off x="457200" y="1493297"/>
            <a:ext cx="4962805" cy="4494006"/>
          </a:xfrm>
          <a:prstGeom prst="rect">
            <a:avLst/>
          </a:prstGeom>
        </p:spPr>
      </p:pic>
      <p:pic>
        <p:nvPicPr>
          <p:cNvPr id="5" name="Immagine 4"/>
          <p:cNvPicPr>
            <a:picLocks noChangeAspect="1"/>
          </p:cNvPicPr>
          <p:nvPr/>
        </p:nvPicPr>
        <p:blipFill>
          <a:blip r:embed="rId4"/>
          <a:stretch>
            <a:fillRect/>
          </a:stretch>
        </p:blipFill>
        <p:spPr>
          <a:xfrm>
            <a:off x="6547701" y="4101353"/>
            <a:ext cx="4362450" cy="1885950"/>
          </a:xfrm>
          <a:prstGeom prst="rect">
            <a:avLst/>
          </a:prstGeom>
        </p:spPr>
      </p:pic>
      <p:pic>
        <p:nvPicPr>
          <p:cNvPr id="6" name="Immagine 5"/>
          <p:cNvPicPr>
            <a:picLocks noChangeAspect="1"/>
          </p:cNvPicPr>
          <p:nvPr/>
        </p:nvPicPr>
        <p:blipFill>
          <a:blip r:embed="rId5"/>
          <a:stretch>
            <a:fillRect/>
          </a:stretch>
        </p:blipFill>
        <p:spPr>
          <a:xfrm>
            <a:off x="7157393" y="111160"/>
            <a:ext cx="2781404" cy="3228158"/>
          </a:xfrm>
          <a:prstGeom prst="rect">
            <a:avLst/>
          </a:prstGeom>
        </p:spPr>
      </p:pic>
      <p:sp>
        <p:nvSpPr>
          <p:cNvPr id="3" name="CasellaDiTesto 2"/>
          <p:cNvSpPr txBox="1"/>
          <p:nvPr/>
        </p:nvSpPr>
        <p:spPr>
          <a:xfrm>
            <a:off x="571143" y="454766"/>
            <a:ext cx="6586250" cy="1200329"/>
          </a:xfrm>
          <a:prstGeom prst="rect">
            <a:avLst/>
          </a:prstGeom>
          <a:noFill/>
        </p:spPr>
        <p:txBody>
          <a:bodyPr wrap="square" rtlCol="0">
            <a:spAutoFit/>
          </a:bodyPr>
          <a:lstStyle/>
          <a:p>
            <a:r>
              <a:rPr lang="it-IT" dirty="0" smtClean="0">
                <a:solidFill>
                  <a:schemeClr val="tx2"/>
                </a:solidFill>
              </a:rPr>
              <a:t>LE SCUOLE D’ABACO SOSTITUIRONO PROGRESSIVAMENTE LE SCUOLE ECCLESIASTICHE</a:t>
            </a:r>
          </a:p>
          <a:p>
            <a:r>
              <a:rPr lang="it-IT" dirty="0" smtClean="0">
                <a:solidFill>
                  <a:schemeClr val="tx2"/>
                </a:solidFill>
              </a:rPr>
              <a:t>DOVE L’ISTRUZIONE ERA PREVALENTEMENTE RELIGIOSA</a:t>
            </a:r>
            <a:endParaRPr lang="it-IT" dirty="0">
              <a:solidFill>
                <a:schemeClr val="tx2"/>
              </a:solidFill>
            </a:endParaRPr>
          </a:p>
        </p:txBody>
      </p:sp>
    </p:spTree>
    <p:extLst>
      <p:ext uri="{BB962C8B-B14F-4D97-AF65-F5344CB8AC3E}">
        <p14:creationId xmlns:p14="http://schemas.microsoft.com/office/powerpoint/2010/main" val="151131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3303095" y="718867"/>
            <a:ext cx="7965540" cy="38695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15" name="Rettangolo 14" descr="elemento decorativo">
            <a:extLst>
              <a:ext uri="{FF2B5EF4-FFF2-40B4-BE49-F238E27FC236}">
                <a16:creationId xmlns="" xmlns:a16="http://schemas.microsoft.com/office/drawing/2014/main" id="{6B9AC2C2-8572-458B-92E0-FCFC56DAF52B}"/>
              </a:ext>
              <a:ext uri="{C183D7F6-B498-43B3-948B-1728B52AA6E4}">
                <adec:decorative xmlns=""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lemento grafico 4" descr="Gruppo">
            <a:extLst>
              <a:ext uri="{FF2B5EF4-FFF2-40B4-BE49-F238E27FC236}">
                <a16:creationId xmlns="" xmlns:a16="http://schemas.microsoft.com/office/drawing/2014/main" id="{AEE3CC4A-1C1A-47EE-A13F-126EC5A99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bwMode="black">
          <a:xfrm>
            <a:off x="808200" y="2636998"/>
            <a:ext cx="1584000" cy="1584000"/>
          </a:xfrm>
          <a:prstGeom prst="rect">
            <a:avLst/>
          </a:prstGeom>
        </p:spPr>
      </p:pic>
      <p:pic>
        <p:nvPicPr>
          <p:cNvPr id="10" name="Immagine 9"/>
          <p:cNvPicPr>
            <a:picLocks noChangeAspect="1"/>
          </p:cNvPicPr>
          <p:nvPr/>
        </p:nvPicPr>
        <p:blipFill>
          <a:blip r:embed="rId5"/>
          <a:stretch>
            <a:fillRect/>
          </a:stretch>
        </p:blipFill>
        <p:spPr>
          <a:xfrm>
            <a:off x="420837" y="2439176"/>
            <a:ext cx="2358725" cy="1979644"/>
          </a:xfrm>
          <a:prstGeom prst="rect">
            <a:avLst/>
          </a:prstGeom>
        </p:spPr>
      </p:pic>
      <p:sp>
        <p:nvSpPr>
          <p:cNvPr id="12" name="Rettangolo 11" descr="elemento decorativo">
            <a:extLst>
              <a:ext uri="{FF2B5EF4-FFF2-40B4-BE49-F238E27FC236}">
                <a16:creationId xmlns="" xmlns:a16="http://schemas.microsoft.com/office/drawing/2014/main" id="{AD0034B7-EAC9-429D-9600-C58561D805DA}"/>
              </a:ext>
              <a:ext uri="{C183D7F6-B498-43B3-948B-1728B52AA6E4}">
                <adec:decorative xmlns="" xmlns:adec="http://schemas.microsoft.com/office/drawing/2017/decorative" val="1"/>
              </a:ext>
            </a:extLst>
          </p:cNvPr>
          <p:cNvSpPr/>
          <p:nvPr/>
        </p:nvSpPr>
        <p:spPr>
          <a:xfrm>
            <a:off x="396253" y="761998"/>
            <a:ext cx="3066746" cy="5350998"/>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4" name="Sottotitolo 3"/>
          <p:cNvSpPr>
            <a:spLocks noGrp="1"/>
          </p:cNvSpPr>
          <p:nvPr>
            <p:ph type="subTitle" idx="1"/>
          </p:nvPr>
        </p:nvSpPr>
        <p:spPr/>
        <p:txBody>
          <a:bodyPr/>
          <a:lstStyle/>
          <a:p>
            <a:endParaRPr lang="it-IT"/>
          </a:p>
        </p:txBody>
      </p:sp>
      <p:sp>
        <p:nvSpPr>
          <p:cNvPr id="17" name="Rettangolo 16" descr="elemento decorativo">
            <a:extLst>
              <a:ext uri="{FF2B5EF4-FFF2-40B4-BE49-F238E27FC236}">
                <a16:creationId xmlns=""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1286024" y="4418820"/>
            <a:ext cx="9982611"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18" name="Titolo 1">
            <a:extLst>
              <a:ext uri="{FF2B5EF4-FFF2-40B4-BE49-F238E27FC236}">
                <a16:creationId xmlns="" xmlns:a16="http://schemas.microsoft.com/office/drawing/2014/main" id="{D121E24A-B45F-4E84-817F-A0D105887FBE}"/>
              </a:ext>
            </a:extLst>
          </p:cNvPr>
          <p:cNvSpPr txBox="1">
            <a:spLocks/>
          </p:cNvSpPr>
          <p:nvPr/>
        </p:nvSpPr>
        <p:spPr>
          <a:xfrm>
            <a:off x="0" y="2601504"/>
            <a:ext cx="10632494" cy="32389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pPr algn="ctr">
              <a:lnSpc>
                <a:spcPct val="250000"/>
              </a:lnSpc>
            </a:pPr>
            <a:r>
              <a:rPr lang="it-IT" sz="2800" dirty="0" smtClean="0"/>
              <a:t/>
            </a:r>
            <a:br>
              <a:rPr lang="it-IT" sz="2800" dirty="0" smtClean="0"/>
            </a:br>
            <a:r>
              <a:rPr lang="it-IT" sz="2800" dirty="0" smtClean="0"/>
              <a:t>    	</a:t>
            </a:r>
            <a:r>
              <a:rPr lang="it-IT" sz="2800" i="1" dirty="0" smtClean="0"/>
              <a:t>Se si considerano a un tempo la originalità e la potenza dei   	metodi adottati nonché l’importanza dei risultati raggiunti, </a:t>
            </a:r>
          </a:p>
          <a:p>
            <a:pPr algn="ctr">
              <a:lnSpc>
                <a:spcPct val="250000"/>
              </a:lnSpc>
            </a:pPr>
            <a:r>
              <a:rPr lang="it-IT" sz="2800" i="1" dirty="0" smtClean="0"/>
              <a:t>appare ben 	giustificato ritenere Leonardo Pisano il massimo genio </a:t>
            </a:r>
          </a:p>
          <a:p>
            <a:pPr algn="ctr">
              <a:lnSpc>
                <a:spcPct val="250000"/>
              </a:lnSpc>
            </a:pPr>
            <a:r>
              <a:rPr lang="it-IT" sz="2800" i="1" dirty="0" smtClean="0"/>
              <a:t>nel campo della teoria dei numeri dai tempi di </a:t>
            </a:r>
            <a:r>
              <a:rPr lang="it-IT" sz="2800" i="1" dirty="0" err="1" smtClean="0"/>
              <a:t>Diofanto</a:t>
            </a:r>
            <a:r>
              <a:rPr lang="it-IT" sz="2800" i="1" dirty="0" smtClean="0"/>
              <a:t> </a:t>
            </a:r>
          </a:p>
          <a:p>
            <a:pPr algn="ctr">
              <a:lnSpc>
                <a:spcPct val="250000"/>
              </a:lnSpc>
            </a:pPr>
            <a:r>
              <a:rPr lang="it-IT" sz="2800" i="1" dirty="0" smtClean="0"/>
              <a:t>a quelli di </a:t>
            </a:r>
            <a:r>
              <a:rPr lang="it-IT" sz="2800" i="1" dirty="0" err="1" smtClean="0"/>
              <a:t>Fermat</a:t>
            </a:r>
            <a:r>
              <a:rPr lang="it-IT" sz="2800" i="1" dirty="0" smtClean="0"/>
              <a:t>.                                                                                      </a:t>
            </a:r>
            <a:endParaRPr lang="it-IT" sz="2800" i="1" dirty="0"/>
          </a:p>
        </p:txBody>
      </p:sp>
      <p:sp>
        <p:nvSpPr>
          <p:cNvPr id="2" name="CasellaDiTesto 1"/>
          <p:cNvSpPr txBox="1"/>
          <p:nvPr/>
        </p:nvSpPr>
        <p:spPr>
          <a:xfrm>
            <a:off x="8135471" y="5248505"/>
            <a:ext cx="2420470" cy="461665"/>
          </a:xfrm>
          <a:prstGeom prst="rect">
            <a:avLst/>
          </a:prstGeom>
          <a:noFill/>
        </p:spPr>
        <p:txBody>
          <a:bodyPr wrap="square" rtlCol="0">
            <a:spAutoFit/>
          </a:bodyPr>
          <a:lstStyle/>
          <a:p>
            <a:r>
              <a:rPr lang="it-IT" sz="2400" dirty="0" smtClean="0">
                <a:solidFill>
                  <a:srgbClr val="FF0000"/>
                </a:solidFill>
              </a:rPr>
              <a:t>R. B. </a:t>
            </a:r>
            <a:r>
              <a:rPr lang="it-IT" sz="2400" dirty="0" err="1" smtClean="0">
                <a:solidFill>
                  <a:srgbClr val="FF0000"/>
                </a:solidFill>
              </a:rPr>
              <a:t>McClenon</a:t>
            </a:r>
            <a:endParaRPr lang="it-IT" sz="2400" dirty="0">
              <a:solidFill>
                <a:srgbClr val="FF0000"/>
              </a:solidFill>
            </a:endParaRPr>
          </a:p>
        </p:txBody>
      </p:sp>
    </p:spTree>
    <p:extLst>
      <p:ext uri="{BB962C8B-B14F-4D97-AF65-F5344CB8AC3E}">
        <p14:creationId xmlns:p14="http://schemas.microsoft.com/office/powerpoint/2010/main" val="1238281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ttangolo 14" descr="elemento decorativo">
            <a:extLst>
              <a:ext uri="{FF2B5EF4-FFF2-40B4-BE49-F238E27FC236}">
                <a16:creationId xmlns="" xmlns:a16="http://schemas.microsoft.com/office/drawing/2014/main" id="{6B9AC2C2-8572-458B-92E0-FCFC56DAF52B}"/>
              </a:ext>
              <a:ext uri="{C183D7F6-B498-43B3-948B-1728B52AA6E4}">
                <adec:decorative xmlns="" xmlns:adec="http://schemas.microsoft.com/office/drawing/2017/decorative" val="1"/>
              </a:ext>
            </a:extLst>
          </p:cNvPr>
          <p:cNvSpPr/>
          <p:nvPr/>
        </p:nvSpPr>
        <p:spPr>
          <a:xfrm>
            <a:off x="225083" y="799294"/>
            <a:ext cx="117414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pic>
        <p:nvPicPr>
          <p:cNvPr id="5" name="Immagine 4"/>
          <p:cNvPicPr>
            <a:picLocks noChangeAspect="1"/>
          </p:cNvPicPr>
          <p:nvPr/>
        </p:nvPicPr>
        <p:blipFill>
          <a:blip r:embed="rId3"/>
          <a:stretch>
            <a:fillRect/>
          </a:stretch>
        </p:blipFill>
        <p:spPr>
          <a:xfrm>
            <a:off x="2842585" y="959057"/>
            <a:ext cx="5732526" cy="5014476"/>
          </a:xfrm>
          <a:prstGeom prst="rect">
            <a:avLst/>
          </a:prstGeom>
        </p:spPr>
      </p:pic>
    </p:spTree>
    <p:extLst>
      <p:ext uri="{BB962C8B-B14F-4D97-AF65-F5344CB8AC3E}">
        <p14:creationId xmlns:p14="http://schemas.microsoft.com/office/powerpoint/2010/main" val="866141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5" name="Rettangolo 4" descr="elemento decorativo">
            <a:extLst>
              <a:ext uri="{FF2B5EF4-FFF2-40B4-BE49-F238E27FC236}">
                <a16:creationId xmlns=""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140677" y="93046"/>
            <a:ext cx="6865033"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4800" dirty="0" smtClean="0"/>
              <a:t>L’enigma di San Nicola</a:t>
            </a:r>
            <a:endParaRPr lang="it-IT" sz="4800" dirty="0"/>
          </a:p>
        </p:txBody>
      </p:sp>
      <p:sp>
        <p:nvSpPr>
          <p:cNvPr id="2" name="Sottotitolo 1"/>
          <p:cNvSpPr>
            <a:spLocks noGrp="1"/>
          </p:cNvSpPr>
          <p:nvPr>
            <p:ph type="subTitle" idx="1"/>
          </p:nvPr>
        </p:nvSpPr>
        <p:spPr/>
        <p:txBody>
          <a:bodyPr/>
          <a:lstStyle/>
          <a:p>
            <a:endParaRPr lang="it-IT"/>
          </a:p>
        </p:txBody>
      </p:sp>
      <p:sp>
        <p:nvSpPr>
          <p:cNvPr id="7" name="Rettangolo 6" descr="elemento decorativo">
            <a:extLst>
              <a:ext uri="{FF2B5EF4-FFF2-40B4-BE49-F238E27FC236}">
                <a16:creationId xmlns=""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404451" y="2326733"/>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b="1" dirty="0">
              <a:solidFill>
                <a:schemeClr val="accent1"/>
              </a:solidFill>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3"/>
          <a:stretch>
            <a:fillRect/>
          </a:stretch>
        </p:blipFill>
        <p:spPr>
          <a:xfrm>
            <a:off x="7834981" y="2404502"/>
            <a:ext cx="3429000" cy="3429000"/>
          </a:xfrm>
          <a:prstGeom prst="rect">
            <a:avLst/>
          </a:prstGeom>
        </p:spPr>
      </p:pic>
      <p:pic>
        <p:nvPicPr>
          <p:cNvPr id="8" name="Immagine 7"/>
          <p:cNvPicPr>
            <a:picLocks noChangeAspect="1"/>
          </p:cNvPicPr>
          <p:nvPr/>
        </p:nvPicPr>
        <p:blipFill>
          <a:blip r:embed="rId4"/>
          <a:stretch>
            <a:fillRect/>
          </a:stretch>
        </p:blipFill>
        <p:spPr>
          <a:xfrm>
            <a:off x="4348412" y="2347895"/>
            <a:ext cx="3533014" cy="3542215"/>
          </a:xfrm>
          <a:prstGeom prst="rect">
            <a:avLst/>
          </a:prstGeom>
        </p:spPr>
      </p:pic>
      <p:pic>
        <p:nvPicPr>
          <p:cNvPr id="9" name="Immagine 8"/>
          <p:cNvPicPr>
            <a:picLocks noChangeAspect="1"/>
          </p:cNvPicPr>
          <p:nvPr/>
        </p:nvPicPr>
        <p:blipFill>
          <a:blip r:embed="rId5"/>
          <a:stretch>
            <a:fillRect/>
          </a:stretch>
        </p:blipFill>
        <p:spPr>
          <a:xfrm>
            <a:off x="467326" y="2326733"/>
            <a:ext cx="3854973" cy="3458138"/>
          </a:xfrm>
          <a:prstGeom prst="rect">
            <a:avLst/>
          </a:prstGeom>
        </p:spPr>
      </p:pic>
    </p:spTree>
    <p:extLst>
      <p:ext uri="{BB962C8B-B14F-4D97-AF65-F5344CB8AC3E}">
        <p14:creationId xmlns:p14="http://schemas.microsoft.com/office/powerpoint/2010/main" val="3195190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5" name="Rettangolo 4" descr="elemento decorativo">
            <a:extLst>
              <a:ext uri="{FF2B5EF4-FFF2-40B4-BE49-F238E27FC236}">
                <a16:creationId xmlns=""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267287" y="246030"/>
            <a:ext cx="6260122"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dirty="0" smtClean="0"/>
              <a:t> </a:t>
            </a:r>
            <a:r>
              <a:rPr lang="it-IT" sz="4800" dirty="0" smtClean="0"/>
              <a:t>Per approfondimenti</a:t>
            </a:r>
            <a:endParaRPr lang="it-IT" sz="4800" dirty="0"/>
          </a:p>
        </p:txBody>
      </p:sp>
      <p:sp>
        <p:nvSpPr>
          <p:cNvPr id="2" name="Sottotitolo 1"/>
          <p:cNvSpPr>
            <a:spLocks noGrp="1"/>
          </p:cNvSpPr>
          <p:nvPr>
            <p:ph type="subTitle" idx="1"/>
          </p:nvPr>
        </p:nvSpPr>
        <p:spPr/>
        <p:txBody>
          <a:bodyPr/>
          <a:lstStyle/>
          <a:p>
            <a:endParaRPr lang="it-IT"/>
          </a:p>
        </p:txBody>
      </p:sp>
      <p:sp>
        <p:nvSpPr>
          <p:cNvPr id="7" name="Rettangolo 6" descr="elemento decorativo">
            <a:extLst>
              <a:ext uri="{FF2B5EF4-FFF2-40B4-BE49-F238E27FC236}">
                <a16:creationId xmlns=""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145844" y="2064219"/>
            <a:ext cx="11808591" cy="4009410"/>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chemeClr val="accent1"/>
                </a:solidFill>
                <a:ea typeface="Tahoma" panose="020B0604030504040204" pitchFamily="34" charset="0"/>
                <a:cs typeface="Tahoma" panose="020B0604030504040204" pitchFamily="34" charset="0"/>
              </a:rPr>
              <a:t>Mario Livio, </a:t>
            </a:r>
            <a:r>
              <a:rPr lang="it-IT" sz="2400" b="1" i="1" dirty="0" smtClean="0">
                <a:solidFill>
                  <a:schemeClr val="accent1"/>
                </a:solidFill>
                <a:ea typeface="Tahoma" panose="020B0604030504040204" pitchFamily="34" charset="0"/>
                <a:cs typeface="Tahoma" panose="020B0604030504040204" pitchFamily="34" charset="0"/>
              </a:rPr>
              <a:t>La sezione aurea</a:t>
            </a:r>
            <a:r>
              <a:rPr lang="it-IT" sz="2400" b="1" dirty="0" smtClean="0">
                <a:solidFill>
                  <a:schemeClr val="accent1"/>
                </a:solidFill>
                <a:ea typeface="Tahoma" panose="020B0604030504040204" pitchFamily="34" charset="0"/>
                <a:cs typeface="Tahoma" panose="020B0604030504040204" pitchFamily="34" charset="0"/>
              </a:rPr>
              <a:t>, Rizzoli</a:t>
            </a:r>
            <a:endParaRPr lang="it-IT" sz="2400" b="1" dirty="0">
              <a:solidFill>
                <a:schemeClr val="accent1"/>
              </a:solidFill>
              <a:ea typeface="Tahoma" panose="020B0604030504040204" pitchFamily="34" charset="0"/>
              <a:cs typeface="Tahoma" panose="020B0604030504040204" pitchFamily="34" charset="0"/>
            </a:endParaRPr>
          </a:p>
          <a:p>
            <a:r>
              <a:rPr lang="it-IT" sz="2400" b="1" dirty="0" smtClean="0">
                <a:solidFill>
                  <a:schemeClr val="accent1"/>
                </a:solidFill>
                <a:ea typeface="Tahoma" panose="020B0604030504040204" pitchFamily="34" charset="0"/>
                <a:cs typeface="Tahoma" panose="020B0604030504040204" pitchFamily="34" charset="0"/>
              </a:rPr>
              <a:t>Raffaella </a:t>
            </a:r>
            <a:r>
              <a:rPr lang="it-IT" sz="2400" b="1" dirty="0">
                <a:solidFill>
                  <a:schemeClr val="accent1"/>
                </a:solidFill>
                <a:ea typeface="Tahoma" panose="020B0604030504040204" pitchFamily="34" charset="0"/>
                <a:cs typeface="Tahoma" panose="020B0604030504040204" pitchFamily="34" charset="0"/>
              </a:rPr>
              <a:t>Franci, </a:t>
            </a:r>
            <a:r>
              <a:rPr lang="it-IT" sz="2400" b="1" i="1" dirty="0">
                <a:solidFill>
                  <a:schemeClr val="accent1"/>
                </a:solidFill>
                <a:ea typeface="Tahoma" panose="020B0604030504040204" pitchFamily="34" charset="0"/>
                <a:cs typeface="Tahoma" panose="020B0604030504040204" pitchFamily="34" charset="0"/>
              </a:rPr>
              <a:t>Il Liber </a:t>
            </a:r>
            <a:r>
              <a:rPr lang="it-IT" sz="2400" b="1" i="1" dirty="0" err="1">
                <a:solidFill>
                  <a:schemeClr val="accent1"/>
                </a:solidFill>
                <a:ea typeface="Tahoma" panose="020B0604030504040204" pitchFamily="34" charset="0"/>
                <a:cs typeface="Tahoma" panose="020B0604030504040204" pitchFamily="34" charset="0"/>
              </a:rPr>
              <a:t>Abaci</a:t>
            </a:r>
            <a:r>
              <a:rPr lang="it-IT" sz="2400" b="1" i="1" dirty="0">
                <a:solidFill>
                  <a:schemeClr val="accent1"/>
                </a:solidFill>
                <a:ea typeface="Tahoma" panose="020B0604030504040204" pitchFamily="34" charset="0"/>
                <a:cs typeface="Tahoma" panose="020B0604030504040204" pitchFamily="34" charset="0"/>
              </a:rPr>
              <a:t> di Leonardo Fibonacci 1202-2002</a:t>
            </a:r>
            <a:r>
              <a:rPr lang="it-IT" sz="2400" b="1" dirty="0">
                <a:solidFill>
                  <a:schemeClr val="accent1"/>
                </a:solidFill>
                <a:ea typeface="Tahoma" panose="020B0604030504040204" pitchFamily="34" charset="0"/>
                <a:cs typeface="Tahoma" panose="020B0604030504040204" pitchFamily="34" charset="0"/>
              </a:rPr>
              <a:t>, Bollettino </a:t>
            </a:r>
            <a:r>
              <a:rPr lang="it-IT" sz="2400" b="1" dirty="0" smtClean="0">
                <a:solidFill>
                  <a:schemeClr val="accent1"/>
                </a:solidFill>
                <a:ea typeface="Tahoma" panose="020B0604030504040204" pitchFamily="34" charset="0"/>
                <a:cs typeface="Tahoma" panose="020B0604030504040204" pitchFamily="34" charset="0"/>
              </a:rPr>
              <a:t>UMI</a:t>
            </a:r>
          </a:p>
          <a:p>
            <a:r>
              <a:rPr lang="it-IT" sz="2400" b="1" dirty="0" smtClean="0">
                <a:solidFill>
                  <a:schemeClr val="accent1"/>
                </a:solidFill>
                <a:ea typeface="Tahoma" panose="020B0604030504040204" pitchFamily="34" charset="0"/>
                <a:cs typeface="Tahoma" panose="020B0604030504040204" pitchFamily="34" charset="0"/>
              </a:rPr>
              <a:t>Alcuni capitoli tradotti in italiano:</a:t>
            </a:r>
          </a:p>
          <a:p>
            <a:r>
              <a:rPr lang="it-IT" sz="2400" dirty="0">
                <a:hlinkClick r:id="rId3"/>
              </a:rPr>
              <a:t>http://www.heinrichfleck.net/astronomia/advanced_internet_files/libri/medioevale/abacus.pdf</a:t>
            </a:r>
            <a:endParaRPr lang="it-IT" sz="2400" b="1" dirty="0" smtClean="0">
              <a:solidFill>
                <a:schemeClr val="accent1"/>
              </a:solidFill>
              <a:ea typeface="Tahoma" panose="020B0604030504040204" pitchFamily="34" charset="0"/>
              <a:cs typeface="Tahoma" panose="020B0604030504040204" pitchFamily="34" charset="0"/>
            </a:endParaRPr>
          </a:p>
          <a:p>
            <a:r>
              <a:rPr lang="it-IT" sz="2400" b="1" dirty="0" smtClean="0">
                <a:solidFill>
                  <a:schemeClr val="accent1"/>
                </a:solidFill>
                <a:ea typeface="Tahoma" panose="020B0604030504040204" pitchFamily="34" charset="0"/>
                <a:cs typeface="Tahoma" panose="020B0604030504040204" pitchFamily="34" charset="0"/>
              </a:rPr>
              <a:t>Sherlock Holmes in </a:t>
            </a:r>
            <a:r>
              <a:rPr lang="it-IT" sz="2400" b="1" dirty="0" err="1" smtClean="0">
                <a:solidFill>
                  <a:schemeClr val="accent1"/>
                </a:solidFill>
                <a:ea typeface="Tahoma" panose="020B0604030504040204" pitchFamily="34" charset="0"/>
                <a:cs typeface="Tahoma" panose="020B0604030504040204" pitchFamily="34" charset="0"/>
              </a:rPr>
              <a:t>Babylon</a:t>
            </a:r>
            <a:r>
              <a:rPr lang="it-IT" sz="2400" b="1" dirty="0" smtClean="0">
                <a:solidFill>
                  <a:schemeClr val="accent1"/>
                </a:solidFill>
                <a:ea typeface="Tahoma" panose="020B0604030504040204" pitchFamily="34" charset="0"/>
                <a:cs typeface="Tahoma" panose="020B0604030504040204" pitchFamily="34" charset="0"/>
              </a:rPr>
              <a:t>: And </a:t>
            </a:r>
            <a:r>
              <a:rPr lang="it-IT" sz="2400" b="1" dirty="0" err="1" smtClean="0">
                <a:solidFill>
                  <a:schemeClr val="accent1"/>
                </a:solidFill>
                <a:ea typeface="Tahoma" panose="020B0604030504040204" pitchFamily="34" charset="0"/>
                <a:cs typeface="Tahoma" panose="020B0604030504040204" pitchFamily="34" charset="0"/>
              </a:rPr>
              <a:t>Other</a:t>
            </a:r>
            <a:r>
              <a:rPr lang="it-IT" sz="2400" b="1" dirty="0" smtClean="0">
                <a:solidFill>
                  <a:schemeClr val="accent1"/>
                </a:solidFill>
                <a:ea typeface="Tahoma" panose="020B0604030504040204" pitchFamily="34" charset="0"/>
                <a:cs typeface="Tahoma" panose="020B0604030504040204" pitchFamily="34" charset="0"/>
              </a:rPr>
              <a:t> </a:t>
            </a:r>
            <a:r>
              <a:rPr lang="it-IT" sz="2400" b="1" dirty="0" err="1" smtClean="0">
                <a:solidFill>
                  <a:schemeClr val="accent1"/>
                </a:solidFill>
                <a:ea typeface="Tahoma" panose="020B0604030504040204" pitchFamily="34" charset="0"/>
                <a:cs typeface="Tahoma" panose="020B0604030504040204" pitchFamily="34" charset="0"/>
              </a:rPr>
              <a:t>Tales</a:t>
            </a:r>
            <a:r>
              <a:rPr lang="it-IT" sz="2400" b="1" dirty="0" smtClean="0">
                <a:solidFill>
                  <a:schemeClr val="accent1"/>
                </a:solidFill>
                <a:ea typeface="Tahoma" panose="020B0604030504040204" pitchFamily="34" charset="0"/>
                <a:cs typeface="Tahoma" panose="020B0604030504040204" pitchFamily="34" charset="0"/>
              </a:rPr>
              <a:t> of Mathematical </a:t>
            </a:r>
            <a:r>
              <a:rPr lang="it-IT" sz="2400" b="1" dirty="0" err="1" smtClean="0">
                <a:solidFill>
                  <a:schemeClr val="accent1"/>
                </a:solidFill>
                <a:ea typeface="Tahoma" panose="020B0604030504040204" pitchFamily="34" charset="0"/>
                <a:cs typeface="Tahoma" panose="020B0604030504040204" pitchFamily="34" charset="0"/>
              </a:rPr>
              <a:t>History</a:t>
            </a:r>
            <a:endParaRPr lang="it-IT" sz="2400" b="1" dirty="0" smtClean="0">
              <a:solidFill>
                <a:schemeClr val="accent1"/>
              </a:solidFill>
              <a:ea typeface="Tahoma" panose="020B0604030504040204" pitchFamily="34" charset="0"/>
              <a:cs typeface="Tahoma" panose="020B0604030504040204" pitchFamily="34" charset="0"/>
            </a:endParaRPr>
          </a:p>
          <a:p>
            <a:r>
              <a:rPr lang="it-IT" sz="2400" b="1" dirty="0" smtClean="0">
                <a:solidFill>
                  <a:schemeClr val="accent1"/>
                </a:solidFill>
                <a:ea typeface="Tahoma" panose="020B0604030504040204" pitchFamily="34" charset="0"/>
                <a:cs typeface="Tahoma" panose="020B0604030504040204" pitchFamily="34" charset="0"/>
              </a:rPr>
              <a:t>(online, 2004, The Mathematical </a:t>
            </a:r>
            <a:r>
              <a:rPr lang="it-IT" sz="2400" b="1" dirty="0" err="1" smtClean="0">
                <a:solidFill>
                  <a:schemeClr val="accent1"/>
                </a:solidFill>
                <a:ea typeface="Tahoma" panose="020B0604030504040204" pitchFamily="34" charset="0"/>
                <a:cs typeface="Tahoma" panose="020B0604030504040204" pitchFamily="34" charset="0"/>
              </a:rPr>
              <a:t>Association</a:t>
            </a:r>
            <a:r>
              <a:rPr lang="it-IT" sz="2400" b="1" dirty="0" smtClean="0">
                <a:solidFill>
                  <a:schemeClr val="accent1"/>
                </a:solidFill>
                <a:ea typeface="Tahoma" panose="020B0604030504040204" pitchFamily="34" charset="0"/>
                <a:cs typeface="Tahoma" panose="020B0604030504040204" pitchFamily="34" charset="0"/>
              </a:rPr>
              <a:t> of America)</a:t>
            </a:r>
          </a:p>
          <a:p>
            <a:r>
              <a:rPr lang="it-IT" sz="2400" b="1" dirty="0" smtClean="0">
                <a:solidFill>
                  <a:schemeClr val="accent1"/>
                </a:solidFill>
                <a:ea typeface="Tahoma" panose="020B0604030504040204" pitchFamily="34" charset="0"/>
                <a:cs typeface="Tahoma" panose="020B0604030504040204" pitchFamily="34" charset="0"/>
              </a:rPr>
              <a:t>The Fibonacci </a:t>
            </a:r>
            <a:r>
              <a:rPr lang="it-IT" sz="2400" b="1" dirty="0" err="1" smtClean="0">
                <a:solidFill>
                  <a:schemeClr val="accent1"/>
                </a:solidFill>
                <a:ea typeface="Tahoma" panose="020B0604030504040204" pitchFamily="34" charset="0"/>
                <a:cs typeface="Tahoma" panose="020B0604030504040204" pitchFamily="34" charset="0"/>
              </a:rPr>
              <a:t>Quarterly</a:t>
            </a:r>
            <a:r>
              <a:rPr lang="it-IT" sz="2400" b="1" dirty="0" smtClean="0">
                <a:solidFill>
                  <a:schemeClr val="accent1"/>
                </a:solidFill>
                <a:ea typeface="Tahoma" panose="020B0604030504040204" pitchFamily="34" charset="0"/>
                <a:cs typeface="Tahoma" panose="020B0604030504040204" pitchFamily="34" charset="0"/>
              </a:rPr>
              <a:t> </a:t>
            </a:r>
            <a:r>
              <a:rPr lang="it-IT" sz="2400" dirty="0">
                <a:hlinkClick r:id="rId4"/>
              </a:rPr>
              <a:t>https://www.fq.math.ca</a:t>
            </a:r>
            <a:r>
              <a:rPr lang="it-IT" sz="2400" dirty="0" smtClean="0">
                <a:hlinkClick r:id="rId4"/>
              </a:rPr>
              <a:t>/</a:t>
            </a:r>
            <a:endParaRPr lang="it-IT" sz="2400" dirty="0" smtClean="0"/>
          </a:p>
          <a:p>
            <a:endParaRPr lang="it-IT" sz="2400" b="1" dirty="0">
              <a:solidFill>
                <a:schemeClr val="accent1"/>
              </a:solidFill>
              <a:ea typeface="Tahoma" panose="020B0604030504040204" pitchFamily="34" charset="0"/>
              <a:cs typeface="Tahoma" panose="020B0604030504040204" pitchFamily="34" charset="0"/>
            </a:endParaRPr>
          </a:p>
          <a:p>
            <a:endParaRPr lang="it-IT" sz="2400" b="1" dirty="0">
              <a:solidFill>
                <a:schemeClr val="accent1"/>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1106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98DCA46-603B-4178-8707-30E192CE6B8D}"/>
              </a:ext>
            </a:extLst>
          </p:cNvPr>
          <p:cNvSpPr>
            <a:spLocks noGrp="1"/>
          </p:cNvSpPr>
          <p:nvPr>
            <p:ph type="title"/>
          </p:nvPr>
        </p:nvSpPr>
        <p:spPr>
          <a:xfrm>
            <a:off x="1783974" y="868680"/>
            <a:ext cx="8590084" cy="2277932"/>
          </a:xfrm>
          <a:solidFill>
            <a:schemeClr val="accent1"/>
          </a:solidFill>
        </p:spPr>
        <p:txBody>
          <a:bodyPr rtlCol="0">
            <a:normAutofit/>
          </a:bodyPr>
          <a:lstStyle/>
          <a:p>
            <a:pPr rtl="0"/>
            <a:r>
              <a:rPr lang="it-IT" i="1" dirty="0" smtClean="0"/>
              <a:t>Se per caso ho omesso qualcosa di più o meno giusto o necessario, domando indulgenza, dal momento che nessuno è senza difetti ed esperto di ogni questione</a:t>
            </a:r>
            <a:endParaRPr lang="it-IT" i="1" dirty="0"/>
          </a:p>
        </p:txBody>
      </p:sp>
      <p:sp>
        <p:nvSpPr>
          <p:cNvPr id="8" name="Casella di testo 7">
            <a:hlinkClick r:id="rId3"/>
            <a:extLst>
              <a:ext uri="{FF2B5EF4-FFF2-40B4-BE49-F238E27FC236}">
                <a16:creationId xmlns="" xmlns:a16="http://schemas.microsoft.com/office/drawing/2014/main" id="{5FC6C278-4035-446A-A94B-030E792FDDF5}"/>
              </a:ext>
            </a:extLst>
          </p:cNvPr>
          <p:cNvSpPr txBox="1"/>
          <p:nvPr/>
        </p:nvSpPr>
        <p:spPr>
          <a:xfrm>
            <a:off x="1530829" y="3723527"/>
            <a:ext cx="9096374" cy="2978344"/>
          </a:xfrm>
          <a:prstGeom prst="rect">
            <a:avLst/>
          </a:prstGeom>
          <a:noFill/>
        </p:spPr>
        <p:txBody>
          <a:bodyPr wrap="square" rtlCol="0">
            <a:noAutofit/>
          </a:bodyPr>
          <a:lstStyle/>
          <a:p>
            <a:pPr algn="ctr" rtl="0"/>
            <a:r>
              <a:rPr lang="it-IT" sz="6000" u="sng" dirty="0" smtClean="0">
                <a:solidFill>
                  <a:srgbClr val="0070C0"/>
                </a:solidFill>
              </a:rPr>
              <a:t>Grazie per l’attenzione</a:t>
            </a:r>
            <a:endParaRPr lang="it-IT" sz="6000" u="sng" dirty="0">
              <a:solidFill>
                <a:srgbClr val="0070C0"/>
              </a:solidFill>
            </a:endParaRPr>
          </a:p>
        </p:txBody>
      </p:sp>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ttangolo 12"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3432516" y="281355"/>
            <a:ext cx="8759483" cy="63585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15" name="Rettangolo 14" descr="elemento decorativo">
            <a:extLst>
              <a:ext uri="{FF2B5EF4-FFF2-40B4-BE49-F238E27FC236}">
                <a16:creationId xmlns="" xmlns:a16="http://schemas.microsoft.com/office/drawing/2014/main" id="{6B9AC2C2-8572-458B-92E0-FCFC56DAF52B}"/>
              </a:ext>
              <a:ext uri="{C183D7F6-B498-43B3-948B-1728B52AA6E4}">
                <adec:decorative xmlns="" xmlns:adec="http://schemas.microsoft.com/office/drawing/2017/decorative" val="1"/>
              </a:ext>
            </a:extLst>
          </p:cNvPr>
          <p:cNvSpPr/>
          <p:nvPr/>
        </p:nvSpPr>
        <p:spPr>
          <a:xfrm>
            <a:off x="89474" y="799295"/>
            <a:ext cx="32004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 xmlns:a16="http://schemas.microsoft.com/office/drawing/2014/main" id="{D121E24A-B45F-4E84-817F-A0D105887FBE}"/>
              </a:ext>
            </a:extLst>
          </p:cNvPr>
          <p:cNvSpPr>
            <a:spLocks noGrp="1"/>
          </p:cNvSpPr>
          <p:nvPr>
            <p:ph type="ctrTitle"/>
          </p:nvPr>
        </p:nvSpPr>
        <p:spPr>
          <a:xfrm>
            <a:off x="3432516" y="344040"/>
            <a:ext cx="8623496" cy="5587437"/>
          </a:xfrm>
        </p:spPr>
        <p:txBody>
          <a:bodyPr rtlCol="0">
            <a:normAutofit fontScale="90000"/>
          </a:bodyPr>
          <a:lstStyle/>
          <a:p>
            <a:pPr algn="ctr">
              <a:lnSpc>
                <a:spcPct val="150000"/>
              </a:lnSpc>
            </a:pPr>
            <a:r>
              <a:rPr lang="it-IT" sz="4000" dirty="0" smtClean="0">
                <a:solidFill>
                  <a:schemeClr val="tx2"/>
                </a:solidFill>
              </a:rPr>
              <a:t/>
            </a:r>
            <a:br>
              <a:rPr lang="it-IT" sz="4000" dirty="0" smtClean="0">
                <a:solidFill>
                  <a:schemeClr val="tx2"/>
                </a:solidFill>
              </a:rPr>
            </a:br>
            <a:r>
              <a:rPr lang="it-IT" sz="4000" dirty="0" smtClean="0">
                <a:solidFill>
                  <a:schemeClr val="tx2"/>
                </a:solidFill>
              </a:rPr>
              <a:t>Tutto quello che sappiamo della sua vita è contenuto nella sua introduzione al suo lavoro monumentale, </a:t>
            </a:r>
            <a:br>
              <a:rPr lang="it-IT" sz="4000" dirty="0" smtClean="0">
                <a:solidFill>
                  <a:schemeClr val="tx2"/>
                </a:solidFill>
              </a:rPr>
            </a:br>
            <a:r>
              <a:rPr lang="it-IT" sz="4000" dirty="0" smtClean="0">
                <a:solidFill>
                  <a:schemeClr val="tx2"/>
                </a:solidFill>
              </a:rPr>
              <a:t>il </a:t>
            </a:r>
            <a:r>
              <a:rPr lang="it-IT" sz="6000" dirty="0" smtClean="0">
                <a:solidFill>
                  <a:schemeClr val="tx2"/>
                </a:solidFill>
              </a:rPr>
              <a:t>«</a:t>
            </a:r>
            <a:r>
              <a:rPr lang="it-IT" sz="6000" i="1" dirty="0" smtClean="0">
                <a:solidFill>
                  <a:srgbClr val="FF0000"/>
                </a:solidFill>
              </a:rPr>
              <a:t>Liber </a:t>
            </a:r>
            <a:r>
              <a:rPr lang="it-IT" sz="6000" i="1" dirty="0" err="1" smtClean="0">
                <a:solidFill>
                  <a:srgbClr val="FF0000"/>
                </a:solidFill>
              </a:rPr>
              <a:t>abaci</a:t>
            </a:r>
            <a:r>
              <a:rPr lang="it-IT" sz="6000" dirty="0" smtClean="0">
                <a:solidFill>
                  <a:schemeClr val="tx2"/>
                </a:solidFill>
              </a:rPr>
              <a:t>»</a:t>
            </a:r>
            <a:br>
              <a:rPr lang="it-IT" sz="6000" dirty="0" smtClean="0">
                <a:solidFill>
                  <a:schemeClr val="tx2"/>
                </a:solidFill>
              </a:rPr>
            </a:br>
            <a:r>
              <a:rPr lang="it-IT" sz="4000" dirty="0" smtClean="0">
                <a:solidFill>
                  <a:schemeClr val="tx2"/>
                </a:solidFill>
              </a:rPr>
              <a:t> </a:t>
            </a:r>
            <a:br>
              <a:rPr lang="it-IT" sz="4000" dirty="0" smtClean="0">
                <a:solidFill>
                  <a:schemeClr val="tx2"/>
                </a:solidFill>
              </a:rPr>
            </a:br>
            <a:endParaRPr lang="it-IT" sz="2200"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pic>
        <p:nvPicPr>
          <p:cNvPr id="4" name="Immagine 3"/>
          <p:cNvPicPr>
            <a:picLocks noChangeAspect="1"/>
          </p:cNvPicPr>
          <p:nvPr/>
        </p:nvPicPr>
        <p:blipFill>
          <a:blip r:embed="rId3"/>
          <a:stretch>
            <a:fillRect/>
          </a:stretch>
        </p:blipFill>
        <p:spPr>
          <a:xfrm>
            <a:off x="556199" y="1081273"/>
            <a:ext cx="2266950" cy="4838700"/>
          </a:xfrm>
          <a:prstGeom prst="rect">
            <a:avLst/>
          </a:prstGeom>
        </p:spPr>
      </p:pic>
    </p:spTree>
    <p:extLst>
      <p:ext uri="{BB962C8B-B14F-4D97-AF65-F5344CB8AC3E}">
        <p14:creationId xmlns:p14="http://schemas.microsoft.com/office/powerpoint/2010/main" val="2490455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ttangolo 10" descr="elemento decorativo">
            <a:extLst>
              <a:ext uri="{FF2B5EF4-FFF2-40B4-BE49-F238E27FC236}">
                <a16:creationId xmlns=""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167080" y="81802"/>
            <a:ext cx="11612543" cy="6520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3" name="Sottotitolo 2">
            <a:extLst>
              <a:ext uri="{FF2B5EF4-FFF2-40B4-BE49-F238E27FC236}">
                <a16:creationId xmlns="" xmlns:a16="http://schemas.microsoft.com/office/drawing/2014/main" id="{B1DCF22D-34B9-4165-8498-9B48279F64D5}"/>
              </a:ext>
            </a:extLst>
          </p:cNvPr>
          <p:cNvSpPr>
            <a:spLocks noGrp="1"/>
          </p:cNvSpPr>
          <p:nvPr>
            <p:ph type="subTitle" idx="1"/>
          </p:nvPr>
        </p:nvSpPr>
        <p:spPr>
          <a:xfrm>
            <a:off x="388579" y="0"/>
            <a:ext cx="10964049" cy="6602506"/>
          </a:xfrm>
        </p:spPr>
        <p:txBody>
          <a:bodyPr rtlCol="0">
            <a:normAutofit fontScale="85000" lnSpcReduction="20000"/>
          </a:bodyPr>
          <a:lstStyle/>
          <a:p>
            <a:pPr lvl="1">
              <a:lnSpc>
                <a:spcPct val="250000"/>
              </a:lnSpc>
            </a:pPr>
            <a:r>
              <a:rPr lang="it-IT" sz="2400" dirty="0" smtClean="0">
                <a:solidFill>
                  <a:schemeClr val="tx2"/>
                </a:solidFill>
              </a:rPr>
              <a:t>Nacque a Pisa nel 1170 circa. Il padre, ufficiale doganiere a Bugia, in Algeria, importante centro commerciale del Mediterraneo, lo chiamò a sé. </a:t>
            </a:r>
            <a:r>
              <a:rPr lang="it-IT" sz="2400" dirty="0">
                <a:solidFill>
                  <a:schemeClr val="tx2"/>
                </a:solidFill>
              </a:rPr>
              <a:t>Viaggiò in Egitto, in Siria, in Grecia, in Provenza. Conobbe matematici di formazione eterogenea e ritornò a Pisa nel 1200 circa, arricchito di cultura e di competenze applicative della matematica.</a:t>
            </a:r>
          </a:p>
          <a:p>
            <a:pPr lvl="1">
              <a:lnSpc>
                <a:spcPct val="250000"/>
              </a:lnSpc>
            </a:pPr>
            <a:r>
              <a:rPr lang="it-IT" sz="2400" dirty="0" smtClean="0">
                <a:solidFill>
                  <a:schemeClr val="tx2"/>
                </a:solidFill>
              </a:rPr>
              <a:t>Non si sa se ebbe moglie e figli, né quando e come morì, forse poco dopo il 1240. Ma la sua vita coincise con il massimo splendore della Repubblica pisana, che avrebbe cominciato il suo declino  nel 1284, con la battaglia della </a:t>
            </a:r>
            <a:r>
              <a:rPr lang="it-IT" sz="2400" dirty="0" err="1" smtClean="0">
                <a:solidFill>
                  <a:schemeClr val="tx2"/>
                </a:solidFill>
              </a:rPr>
              <a:t>Meloria</a:t>
            </a:r>
            <a:r>
              <a:rPr lang="it-IT" sz="2400" dirty="0" smtClean="0">
                <a:solidFill>
                  <a:schemeClr val="tx2"/>
                </a:solidFill>
              </a:rPr>
              <a:t>. Fu tenuto in grande considerazione dai concittadini, scrisse in modo semplice per trasmettere le sue conoscenze e fu Maestro alla corte di Federico II di Svevia. </a:t>
            </a:r>
            <a:endParaRPr lang="it-IT" sz="2400"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Tree>
    <p:extLst>
      <p:ext uri="{BB962C8B-B14F-4D97-AF65-F5344CB8AC3E}">
        <p14:creationId xmlns:p14="http://schemas.microsoft.com/office/powerpoint/2010/main" val="2096287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ttangolo 10" descr="elemento decorativo">
            <a:extLst>
              <a:ext uri="{FF2B5EF4-FFF2-40B4-BE49-F238E27FC236}">
                <a16:creationId xmlns=""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167080" y="81802"/>
            <a:ext cx="11612543" cy="6520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3" name="Sottotitolo 2">
            <a:extLst>
              <a:ext uri="{FF2B5EF4-FFF2-40B4-BE49-F238E27FC236}">
                <a16:creationId xmlns="" xmlns:a16="http://schemas.microsoft.com/office/drawing/2014/main" id="{B1DCF22D-34B9-4165-8498-9B48279F64D5}"/>
              </a:ext>
            </a:extLst>
          </p:cNvPr>
          <p:cNvSpPr>
            <a:spLocks noGrp="1"/>
          </p:cNvSpPr>
          <p:nvPr>
            <p:ph type="subTitle" idx="1"/>
          </p:nvPr>
        </p:nvSpPr>
        <p:spPr>
          <a:xfrm>
            <a:off x="388579" y="0"/>
            <a:ext cx="10964049" cy="6602506"/>
          </a:xfrm>
        </p:spPr>
        <p:txBody>
          <a:bodyPr rtlCol="0">
            <a:normAutofit/>
          </a:bodyPr>
          <a:lstStyle/>
          <a:p>
            <a:pPr lvl="1">
              <a:lnSpc>
                <a:spcPct val="250000"/>
              </a:lnSpc>
            </a:pPr>
            <a:r>
              <a:rPr lang="it-IT" sz="2400" dirty="0" smtClean="0">
                <a:solidFill>
                  <a:schemeClr val="tx2"/>
                </a:solidFill>
              </a:rPr>
              <a:t>LA CADUTA DELL’IMPERO ROMANO D’OCCIDENTE, NEL 476 D.C., FU SEGUITA DA UN LUNGO PERIODO DI DECADENZA CULTURALE, DURANTE IL QUALE FURONO DIMENTICATE LA MAGGIOR PARTE DELLE OPERE LETTERARIE E SCIENTIFICHE DELLA CULTURA CLASSICA. MENTRE IN OCCIDENTE LA CULTURA RAGGIUNGEVA I SUOI LIVELLI PIU’ BASSI, IN ORIENTE, PRESSO DI POPOLI DI LINGUA ARABA, ESSA CONOSCEVA UN’IMPORTANTE FIORITURA. </a:t>
            </a:r>
            <a:endParaRPr lang="it-IT" sz="2400"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Tree>
    <p:extLst>
      <p:ext uri="{BB962C8B-B14F-4D97-AF65-F5344CB8AC3E}">
        <p14:creationId xmlns:p14="http://schemas.microsoft.com/office/powerpoint/2010/main" val="3065180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ttangolo 10" descr="elemento decorativo">
            <a:extLst>
              <a:ext uri="{FF2B5EF4-FFF2-40B4-BE49-F238E27FC236}">
                <a16:creationId xmlns=""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167080" y="81802"/>
            <a:ext cx="11612543" cy="6520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3" name="Sottotitolo 2">
            <a:extLst>
              <a:ext uri="{FF2B5EF4-FFF2-40B4-BE49-F238E27FC236}">
                <a16:creationId xmlns="" xmlns:a16="http://schemas.microsoft.com/office/drawing/2014/main" id="{B1DCF22D-34B9-4165-8498-9B48279F64D5}"/>
              </a:ext>
            </a:extLst>
          </p:cNvPr>
          <p:cNvSpPr>
            <a:spLocks noGrp="1"/>
          </p:cNvSpPr>
          <p:nvPr>
            <p:ph type="subTitle" idx="1"/>
          </p:nvPr>
        </p:nvSpPr>
        <p:spPr>
          <a:xfrm>
            <a:off x="388579" y="0"/>
            <a:ext cx="10964049" cy="6602506"/>
          </a:xfrm>
        </p:spPr>
        <p:txBody>
          <a:bodyPr rtlCol="0">
            <a:normAutofit/>
          </a:bodyPr>
          <a:lstStyle/>
          <a:p>
            <a:pPr lvl="1">
              <a:lnSpc>
                <a:spcPct val="250000"/>
              </a:lnSpc>
            </a:pPr>
            <a:r>
              <a:rPr lang="it-IT" sz="2400" dirty="0" smtClean="0">
                <a:solidFill>
                  <a:schemeClr val="tx2"/>
                </a:solidFill>
              </a:rPr>
              <a:t>LA RINASCITA, INIZIATA A BAGDAD NELL’VIII SECOLO, SI ESTESE SUCCESSIVAMENTE A TUTTA L’AFRICA SETTENTRIONALE, ALLA SICILIA E ALLA SPAGNA. NEL CORSO DEL XII SECOLO L’INTENSIFICARSI DELLE RELAZIONI TRA OCCIDENTE E ORIENTE PORTA’ A UN INCONTRO DIRETTO TRA LE DUE CIVILTA’. </a:t>
            </a:r>
            <a:endParaRPr lang="it-IT" sz="2400"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Tree>
    <p:extLst>
      <p:ext uri="{BB962C8B-B14F-4D97-AF65-F5344CB8AC3E}">
        <p14:creationId xmlns:p14="http://schemas.microsoft.com/office/powerpoint/2010/main" val="4051457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ttangolo 14" descr="elemento decorativo">
            <a:extLst>
              <a:ext uri="{FF2B5EF4-FFF2-40B4-BE49-F238E27FC236}">
                <a16:creationId xmlns="" xmlns:a16="http://schemas.microsoft.com/office/drawing/2014/main" id="{6B9AC2C2-8572-458B-92E0-FCFC56DAF52B}"/>
              </a:ext>
              <a:ext uri="{C183D7F6-B498-43B3-948B-1728B52AA6E4}">
                <adec:decorative xmlns="" xmlns:adec="http://schemas.microsoft.com/office/drawing/2017/decorative" val="1"/>
              </a:ext>
            </a:extLst>
          </p:cNvPr>
          <p:cNvSpPr/>
          <p:nvPr/>
        </p:nvSpPr>
        <p:spPr>
          <a:xfrm>
            <a:off x="226013" y="147916"/>
            <a:ext cx="11959091" cy="6427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pic>
        <p:nvPicPr>
          <p:cNvPr id="5" name="Immagine 4"/>
          <p:cNvPicPr>
            <a:picLocks noChangeAspect="1"/>
          </p:cNvPicPr>
          <p:nvPr/>
        </p:nvPicPr>
        <p:blipFill>
          <a:blip r:embed="rId3"/>
          <a:stretch>
            <a:fillRect/>
          </a:stretch>
        </p:blipFill>
        <p:spPr>
          <a:xfrm>
            <a:off x="6947591" y="237185"/>
            <a:ext cx="4269641" cy="6446004"/>
          </a:xfrm>
          <a:prstGeom prst="rect">
            <a:avLst/>
          </a:prstGeom>
        </p:spPr>
      </p:pic>
      <p:sp>
        <p:nvSpPr>
          <p:cNvPr id="9" name="Rettangolo 8"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479694" y="324591"/>
            <a:ext cx="5359790" cy="63585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r>
              <a:rPr lang="it-IT" dirty="0" smtClean="0"/>
              <a:t>, </a:t>
            </a:r>
            <a:r>
              <a:rPr lang="it-IT" dirty="0"/>
              <a:t>(con problemi matematici e soluzioni di equazioni di secondo grado)</a:t>
            </a:r>
            <a:r>
              <a:rPr lang="it-IT" sz="4400" dirty="0">
                <a:solidFill>
                  <a:schemeClr val="tx2"/>
                </a:solidFill>
              </a:rPr>
              <a:t/>
            </a:r>
            <a:br>
              <a:rPr lang="it-IT" sz="4400" dirty="0">
                <a:solidFill>
                  <a:schemeClr val="tx2"/>
                </a:solidFill>
              </a:rPr>
            </a:br>
            <a:endParaRPr lang="it-IT" dirty="0"/>
          </a:p>
        </p:txBody>
      </p:sp>
      <p:sp>
        <p:nvSpPr>
          <p:cNvPr id="10" name="Titolo 2"/>
          <p:cNvSpPr txBox="1">
            <a:spLocks/>
          </p:cNvSpPr>
          <p:nvPr/>
        </p:nvSpPr>
        <p:spPr>
          <a:xfrm>
            <a:off x="479694" y="544739"/>
            <a:ext cx="5221859" cy="603087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pPr>
              <a:lnSpc>
                <a:spcPct val="110000"/>
              </a:lnSpc>
            </a:pPr>
            <a:endParaRPr lang="it-IT" sz="2700" dirty="0" smtClean="0">
              <a:solidFill>
                <a:schemeClr val="tx2"/>
              </a:solidFill>
            </a:endParaRPr>
          </a:p>
          <a:p>
            <a:pPr>
              <a:lnSpc>
                <a:spcPct val="110000"/>
              </a:lnSpc>
            </a:pPr>
            <a:endParaRPr lang="it-IT" sz="2700" dirty="0">
              <a:solidFill>
                <a:schemeClr val="tx2"/>
              </a:solidFill>
            </a:endParaRPr>
          </a:p>
          <a:p>
            <a:pPr>
              <a:lnSpc>
                <a:spcPct val="110000"/>
              </a:lnSpc>
            </a:pPr>
            <a:endParaRPr lang="it-IT" sz="4600" dirty="0" smtClean="0">
              <a:solidFill>
                <a:schemeClr val="tx2"/>
              </a:solidFill>
            </a:endParaRPr>
          </a:p>
          <a:p>
            <a:pPr>
              <a:lnSpc>
                <a:spcPct val="110000"/>
              </a:lnSpc>
            </a:pPr>
            <a:r>
              <a:rPr lang="it-IT" sz="4600" dirty="0" smtClean="0">
                <a:solidFill>
                  <a:schemeClr val="tx2"/>
                </a:solidFill>
              </a:rPr>
              <a:t>Altre opere (originali ed istruttive)</a:t>
            </a:r>
          </a:p>
          <a:p>
            <a:pPr>
              <a:lnSpc>
                <a:spcPct val="110000"/>
              </a:lnSpc>
            </a:pPr>
            <a:r>
              <a:rPr lang="it-IT" sz="4600" dirty="0" smtClean="0">
                <a:solidFill>
                  <a:schemeClr val="tx2"/>
                </a:solidFill>
              </a:rPr>
              <a:t/>
            </a:r>
            <a:br>
              <a:rPr lang="it-IT" sz="4600" dirty="0" smtClean="0">
                <a:solidFill>
                  <a:schemeClr val="tx2"/>
                </a:solidFill>
              </a:rPr>
            </a:br>
            <a:r>
              <a:rPr lang="it-IT" sz="4600" dirty="0" err="1" smtClean="0">
                <a:solidFill>
                  <a:schemeClr val="tx2"/>
                </a:solidFill>
                <a:hlinkClick r:id="rId4" tooltip="Practica geometriae"/>
              </a:rPr>
              <a:t>Practica</a:t>
            </a:r>
            <a:r>
              <a:rPr lang="it-IT" sz="4600" dirty="0" smtClean="0">
                <a:solidFill>
                  <a:schemeClr val="tx2"/>
                </a:solidFill>
                <a:hlinkClick r:id="rId4" tooltip="Practica geometriae"/>
              </a:rPr>
              <a:t> </a:t>
            </a:r>
            <a:r>
              <a:rPr lang="it-IT" sz="4600" dirty="0" err="1" smtClean="0">
                <a:solidFill>
                  <a:schemeClr val="tx2"/>
                </a:solidFill>
                <a:hlinkClick r:id="rId4" tooltip="Practica geometriae"/>
              </a:rPr>
              <a:t>geometriae</a:t>
            </a:r>
            <a:r>
              <a:rPr lang="it-IT" sz="4600" dirty="0" smtClean="0">
                <a:solidFill>
                  <a:schemeClr val="tx2"/>
                </a:solidFill>
              </a:rPr>
              <a:t> (con l'applicazione dell</a:t>
            </a:r>
            <a:r>
              <a:rPr lang="it-IT" sz="4600" dirty="0" smtClean="0">
                <a:solidFill>
                  <a:schemeClr val="tx2"/>
                </a:solidFill>
                <a:hlinkClick r:id="rId5" tooltip="Algebra"/>
              </a:rPr>
              <a:t>‘</a:t>
            </a:r>
            <a:r>
              <a:rPr lang="it-IT" sz="4600" dirty="0" smtClean="0">
                <a:solidFill>
                  <a:schemeClr val="tx2"/>
                </a:solidFill>
              </a:rPr>
              <a:t>algebra alla soluzione di problemi geometrici); </a:t>
            </a:r>
          </a:p>
          <a:p>
            <a:pPr>
              <a:lnSpc>
                <a:spcPct val="110000"/>
              </a:lnSpc>
            </a:pPr>
            <a:r>
              <a:rPr lang="it-IT" sz="4600" dirty="0" smtClean="0">
                <a:solidFill>
                  <a:schemeClr val="tx2"/>
                </a:solidFill>
              </a:rPr>
              <a:t/>
            </a:r>
            <a:br>
              <a:rPr lang="it-IT" sz="4600" dirty="0" smtClean="0">
                <a:solidFill>
                  <a:schemeClr val="tx2"/>
                </a:solidFill>
              </a:rPr>
            </a:br>
            <a:r>
              <a:rPr lang="it-IT" sz="4600" dirty="0" err="1" smtClean="0">
                <a:solidFill>
                  <a:schemeClr val="tx2"/>
                </a:solidFill>
                <a:hlinkClick r:id="rId6" tooltip="Flos super solutionibus quorundam questionum ad numerosum vel ad geometriam vel ad utrumque pertinentium (la pagina non esiste)"/>
              </a:rPr>
              <a:t>Flos</a:t>
            </a:r>
            <a:r>
              <a:rPr lang="it-IT" sz="4600" dirty="0" smtClean="0">
                <a:solidFill>
                  <a:schemeClr val="tx2"/>
                </a:solidFill>
                <a:hlinkClick r:id="rId6" tooltip="Flos super solutionibus quorundam questionum ad numerosum vel ad geometriam vel ad utrumque pertinentium (la pagina non esiste)"/>
              </a:rPr>
              <a:t> super </a:t>
            </a:r>
            <a:r>
              <a:rPr lang="it-IT" sz="4600" dirty="0" err="1" smtClean="0">
                <a:solidFill>
                  <a:schemeClr val="tx2"/>
                </a:solidFill>
                <a:hlinkClick r:id="rId6" tooltip="Flos super solutionibus quorundam questionum ad numerosum vel ad geometriam vel ad utrumque pertinentium (la pagina non esiste)"/>
              </a:rPr>
              <a:t>solutionibus</a:t>
            </a:r>
            <a:r>
              <a:rPr lang="it-IT" sz="4600" dirty="0" smtClean="0">
                <a:solidFill>
                  <a:schemeClr val="tx2"/>
                </a:solidFill>
                <a:hlinkClick r:id="rId6" tooltip="Flos super solutionibus quorundam questionum ad numerosum vel ad geometriam vel ad utrumque pertinentium (la pagina non esiste)"/>
              </a:rPr>
              <a:t> </a:t>
            </a:r>
            <a:r>
              <a:rPr lang="it-IT" sz="4600" dirty="0" err="1" smtClean="0">
                <a:solidFill>
                  <a:schemeClr val="tx2"/>
                </a:solidFill>
                <a:hlinkClick r:id="rId6" tooltip="Flos super solutionibus quorundam questionum ad numerosum vel ad geometriam vel ad utrumque pertinentium (la pagina non esiste)"/>
              </a:rPr>
              <a:t>quorundam</a:t>
            </a:r>
            <a:r>
              <a:rPr lang="it-IT" sz="4600" dirty="0" smtClean="0">
                <a:solidFill>
                  <a:schemeClr val="tx2"/>
                </a:solidFill>
                <a:hlinkClick r:id="rId6" tooltip="Flos super solutionibus quorundam questionum ad numerosum vel ad geometriam vel ad utrumque pertinentium (la pagina non esiste)"/>
              </a:rPr>
              <a:t> </a:t>
            </a:r>
            <a:r>
              <a:rPr lang="it-IT" sz="4600" dirty="0" err="1" smtClean="0">
                <a:solidFill>
                  <a:schemeClr val="tx2"/>
                </a:solidFill>
                <a:hlinkClick r:id="rId6" tooltip="Flos super solutionibus quorundam questionum ad numerosum vel ad geometriam vel ad utrumque pertinentium (la pagina non esiste)"/>
              </a:rPr>
              <a:t>questionum</a:t>
            </a:r>
            <a:r>
              <a:rPr lang="it-IT" sz="4600" dirty="0" smtClean="0">
                <a:solidFill>
                  <a:schemeClr val="tx2"/>
                </a:solidFill>
                <a:hlinkClick r:id="rId6" tooltip="Flos super solutionibus quorundam questionum ad numerosum vel ad geometriam vel ad utrumque pertinentium (la pagina non esiste)"/>
              </a:rPr>
              <a:t> ad </a:t>
            </a:r>
            <a:r>
              <a:rPr lang="it-IT" sz="4600" dirty="0" err="1" smtClean="0">
                <a:solidFill>
                  <a:schemeClr val="tx2"/>
                </a:solidFill>
                <a:hlinkClick r:id="rId6" tooltip="Flos super solutionibus quorundam questionum ad numerosum vel ad geometriam vel ad utrumque pertinentium (la pagina non esiste)"/>
              </a:rPr>
              <a:t>numerosum</a:t>
            </a:r>
            <a:r>
              <a:rPr lang="it-IT" sz="4600" dirty="0" smtClean="0">
                <a:solidFill>
                  <a:schemeClr val="tx2"/>
                </a:solidFill>
                <a:hlinkClick r:id="rId6" tooltip="Flos super solutionibus quorundam questionum ad numerosum vel ad geometriam vel ad utrumque pertinentium (la pagina non esiste)"/>
              </a:rPr>
              <a:t> </a:t>
            </a:r>
            <a:r>
              <a:rPr lang="it-IT" sz="4600" dirty="0" err="1" smtClean="0">
                <a:solidFill>
                  <a:schemeClr val="tx2"/>
                </a:solidFill>
                <a:hlinkClick r:id="rId6" tooltip="Flos super solutionibus quorundam questionum ad numerosum vel ad geometriam vel ad utrumque pertinentium (la pagina non esiste)"/>
              </a:rPr>
              <a:t>vel</a:t>
            </a:r>
            <a:r>
              <a:rPr lang="it-IT" sz="4600" dirty="0" smtClean="0">
                <a:solidFill>
                  <a:schemeClr val="tx2"/>
                </a:solidFill>
                <a:hlinkClick r:id="rId6" tooltip="Flos super solutionibus quorundam questionum ad numerosum vel ad geometriam vel ad utrumque pertinentium (la pagina non esiste)"/>
              </a:rPr>
              <a:t> ad </a:t>
            </a:r>
            <a:r>
              <a:rPr lang="it-IT" sz="4600" dirty="0" err="1" smtClean="0">
                <a:solidFill>
                  <a:schemeClr val="tx2"/>
                </a:solidFill>
                <a:hlinkClick r:id="rId6" tooltip="Flos super solutionibus quorundam questionum ad numerosum vel ad geometriam vel ad utrumque pertinentium (la pagina non esiste)"/>
              </a:rPr>
              <a:t>geometriam</a:t>
            </a:r>
            <a:r>
              <a:rPr lang="it-IT" sz="4600" dirty="0" smtClean="0">
                <a:solidFill>
                  <a:schemeClr val="tx2"/>
                </a:solidFill>
                <a:hlinkClick r:id="rId6" tooltip="Flos super solutionibus quorundam questionum ad numerosum vel ad geometriam vel ad utrumque pertinentium (la pagina non esiste)"/>
              </a:rPr>
              <a:t> </a:t>
            </a:r>
            <a:r>
              <a:rPr lang="it-IT" sz="4600" dirty="0" err="1" smtClean="0">
                <a:solidFill>
                  <a:schemeClr val="tx2"/>
                </a:solidFill>
                <a:hlinkClick r:id="rId6" tooltip="Flos super solutionibus quorundam questionum ad numerosum vel ad geometriam vel ad utrumque pertinentium (la pagina non esiste)"/>
              </a:rPr>
              <a:t>vel</a:t>
            </a:r>
            <a:r>
              <a:rPr lang="it-IT" sz="4600" dirty="0" smtClean="0">
                <a:solidFill>
                  <a:schemeClr val="tx2"/>
                </a:solidFill>
                <a:hlinkClick r:id="rId6" tooltip="Flos super solutionibus quorundam questionum ad numerosum vel ad geometriam vel ad utrumque pertinentium (la pagina non esiste)"/>
              </a:rPr>
              <a:t> ad </a:t>
            </a:r>
            <a:r>
              <a:rPr lang="it-IT" sz="4600" dirty="0" err="1" smtClean="0">
                <a:solidFill>
                  <a:schemeClr val="tx2"/>
                </a:solidFill>
                <a:hlinkClick r:id="rId6" tooltip="Flos super solutionibus quorundam questionum ad numerosum vel ad geometriam vel ad utrumque pertinentium (la pagina non esiste)"/>
              </a:rPr>
              <a:t>utrumque</a:t>
            </a:r>
            <a:r>
              <a:rPr lang="it-IT" sz="4600" dirty="0" smtClean="0">
                <a:solidFill>
                  <a:schemeClr val="tx2"/>
                </a:solidFill>
                <a:hlinkClick r:id="rId6" tooltip="Flos super solutionibus quorundam questionum ad numerosum vel ad geometriam vel ad utrumque pertinentium (la pagina non esiste)"/>
              </a:rPr>
              <a:t> </a:t>
            </a:r>
            <a:r>
              <a:rPr lang="it-IT" sz="4600" dirty="0" err="1" smtClean="0">
                <a:solidFill>
                  <a:schemeClr val="tx2"/>
                </a:solidFill>
                <a:hlinkClick r:id="rId6" tooltip="Flos super solutionibus quorundam questionum ad numerosum vel ad geometriam vel ad utrumque pertinentium (la pagina non esiste)"/>
              </a:rPr>
              <a:t>pertinentium</a:t>
            </a:r>
            <a:r>
              <a:rPr lang="it-IT" sz="4600" dirty="0" smtClean="0">
                <a:solidFill>
                  <a:schemeClr val="tx2"/>
                </a:solidFill>
              </a:rPr>
              <a:t> </a:t>
            </a:r>
          </a:p>
          <a:p>
            <a:pPr>
              <a:lnSpc>
                <a:spcPct val="110000"/>
              </a:lnSpc>
            </a:pPr>
            <a:r>
              <a:rPr lang="it-IT" sz="4600" dirty="0" smtClean="0">
                <a:solidFill>
                  <a:schemeClr val="tx2"/>
                </a:solidFill>
              </a:rPr>
              <a:t/>
            </a:r>
            <a:br>
              <a:rPr lang="it-IT" sz="4600" dirty="0" smtClean="0">
                <a:solidFill>
                  <a:schemeClr val="tx2"/>
                </a:solidFill>
              </a:rPr>
            </a:br>
            <a:r>
              <a:rPr lang="it-IT" sz="4600" dirty="0" smtClean="0">
                <a:solidFill>
                  <a:schemeClr val="tx2"/>
                </a:solidFill>
                <a:hlinkClick r:id="rId7" tooltip="Liber quadratorum (la pagina non esiste)"/>
              </a:rPr>
              <a:t>Liber </a:t>
            </a:r>
            <a:r>
              <a:rPr lang="it-IT" sz="4600" dirty="0" err="1" smtClean="0">
                <a:solidFill>
                  <a:schemeClr val="tx2"/>
                </a:solidFill>
                <a:hlinkClick r:id="rId7" tooltip="Liber quadratorum (la pagina non esiste)"/>
              </a:rPr>
              <a:t>quadratorum</a:t>
            </a:r>
            <a:r>
              <a:rPr lang="it-IT" sz="4600" dirty="0" smtClean="0">
                <a:solidFill>
                  <a:schemeClr val="tx2"/>
                </a:solidFill>
              </a:rPr>
              <a:t>, scritto nel 1225</a:t>
            </a:r>
            <a:endParaRPr lang="it-IT" sz="4600" dirty="0">
              <a:solidFill>
                <a:schemeClr val="tx2"/>
              </a:solidFill>
            </a:endParaRPr>
          </a:p>
          <a:p>
            <a:pPr>
              <a:lnSpc>
                <a:spcPct val="110000"/>
              </a:lnSpc>
            </a:pPr>
            <a:endParaRPr lang="it-IT" sz="4600" dirty="0" smtClean="0">
              <a:solidFill>
                <a:schemeClr val="tx2"/>
              </a:solidFill>
            </a:endParaRPr>
          </a:p>
          <a:p>
            <a:pPr>
              <a:lnSpc>
                <a:spcPct val="110000"/>
              </a:lnSpc>
            </a:pPr>
            <a:r>
              <a:rPr lang="it-IT" sz="4600" dirty="0">
                <a:solidFill>
                  <a:schemeClr val="tx2"/>
                </a:solidFill>
              </a:rPr>
              <a:t>p</a:t>
            </a:r>
            <a:r>
              <a:rPr lang="it-IT" sz="4600" dirty="0" smtClean="0">
                <a:solidFill>
                  <a:schemeClr val="tx2"/>
                </a:solidFill>
              </a:rPr>
              <a:t>roblemi </a:t>
            </a:r>
            <a:r>
              <a:rPr lang="it-IT" sz="4600" dirty="0">
                <a:solidFill>
                  <a:schemeClr val="tx2"/>
                </a:solidFill>
              </a:rPr>
              <a:t>matematici, teoria dei numeri e soluzioni di equazioni di secondo </a:t>
            </a:r>
            <a:r>
              <a:rPr lang="it-IT" sz="4600" dirty="0" smtClean="0">
                <a:solidFill>
                  <a:schemeClr val="tx2"/>
                </a:solidFill>
              </a:rPr>
              <a:t>grado</a:t>
            </a:r>
            <a:endParaRPr lang="it-IT" sz="4600" dirty="0">
              <a:solidFill>
                <a:schemeClr val="tx2"/>
              </a:solidFill>
            </a:endParaRPr>
          </a:p>
          <a:p>
            <a:pPr>
              <a:lnSpc>
                <a:spcPct val="110000"/>
              </a:lnSpc>
            </a:pPr>
            <a:endParaRPr lang="it-IT" dirty="0"/>
          </a:p>
        </p:txBody>
      </p:sp>
    </p:spTree>
    <p:extLst>
      <p:ext uri="{BB962C8B-B14F-4D97-AF65-F5344CB8AC3E}">
        <p14:creationId xmlns:p14="http://schemas.microsoft.com/office/powerpoint/2010/main" val="3079094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ttangolo 10" descr="elemento decorativo">
            <a:extLst>
              <a:ext uri="{FF2B5EF4-FFF2-40B4-BE49-F238E27FC236}">
                <a16:creationId xmlns=""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167081" y="28014"/>
            <a:ext cx="11509104" cy="6220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3" name="Sottotitolo 2">
            <a:extLst>
              <a:ext uri="{FF2B5EF4-FFF2-40B4-BE49-F238E27FC236}">
                <a16:creationId xmlns="" xmlns:a16="http://schemas.microsoft.com/office/drawing/2014/main" id="{B1DCF22D-34B9-4165-8498-9B48279F64D5}"/>
              </a:ext>
            </a:extLst>
          </p:cNvPr>
          <p:cNvSpPr>
            <a:spLocks noGrp="1"/>
          </p:cNvSpPr>
          <p:nvPr>
            <p:ph type="subTitle" idx="1"/>
          </p:nvPr>
        </p:nvSpPr>
        <p:spPr>
          <a:xfrm>
            <a:off x="388579" y="246030"/>
            <a:ext cx="10964049" cy="5606129"/>
          </a:xfrm>
        </p:spPr>
        <p:txBody>
          <a:bodyPr rtlCol="0">
            <a:normAutofit/>
          </a:bodyPr>
          <a:lstStyle/>
          <a:p>
            <a:pPr lvl="1">
              <a:lnSpc>
                <a:spcPct val="250000"/>
              </a:lnSpc>
            </a:pPr>
            <a:r>
              <a:rPr lang="it-IT" sz="2400" i="1" dirty="0" smtClean="0">
                <a:solidFill>
                  <a:schemeClr val="tx2"/>
                </a:solidFill>
              </a:rPr>
              <a:t>Mi sono impegnato a comporre nel modo più chiaro possibile questo libro diviso in 15 capitoli, presentandovi con dimostrazioni quasi tutto quello che ho inserito. E questo perché coloro che sono attirati da questa scienza ne vengano istruiti in modo perfetto, e i popoli latini non se ne trovino esclusi come è stato fatto fino ad oggi.</a:t>
            </a:r>
            <a:endParaRPr lang="it-IT" sz="2400" i="1" dirty="0">
              <a:solidFill>
                <a:schemeClr val="tx2"/>
              </a:solidFill>
            </a:endParaRPr>
          </a:p>
        </p:txBody>
      </p:sp>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Tree>
    <p:extLst>
      <p:ext uri="{BB962C8B-B14F-4D97-AF65-F5344CB8AC3E}">
        <p14:creationId xmlns:p14="http://schemas.microsoft.com/office/powerpoint/2010/main" val="155614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 name="Titolo 1">
            <a:extLst>
              <a:ext uri="{FF2B5EF4-FFF2-40B4-BE49-F238E27FC236}">
                <a16:creationId xmlns="" xmlns:a16="http://schemas.microsoft.com/office/drawing/2014/main" id="{D121E24A-B45F-4E84-817F-A0D105887FBE}"/>
              </a:ext>
            </a:extLst>
          </p:cNvPr>
          <p:cNvSpPr txBox="1">
            <a:spLocks/>
          </p:cNvSpPr>
          <p:nvPr/>
        </p:nvSpPr>
        <p:spPr>
          <a:xfrm>
            <a:off x="4618144" y="975352"/>
            <a:ext cx="6433675" cy="108886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chemeClr val="tx1"/>
                </a:solidFill>
                <a:latin typeface="+mj-lt"/>
                <a:ea typeface="+mj-ea"/>
                <a:cs typeface="+mj-cs"/>
              </a:defRPr>
            </a:lvl1pPr>
          </a:lstStyle>
          <a:p>
            <a:endParaRPr lang="it-IT" dirty="0"/>
          </a:p>
        </p:txBody>
      </p:sp>
      <p:sp>
        <p:nvSpPr>
          <p:cNvPr id="9" name="Rettangolo 8"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479694" y="324591"/>
            <a:ext cx="5359790" cy="63585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r>
              <a:rPr lang="it-IT" dirty="0" smtClean="0"/>
              <a:t>, </a:t>
            </a:r>
            <a:r>
              <a:rPr lang="it-IT" dirty="0"/>
              <a:t>(con problemi matematici e soluzioni di equazioni di secondo grado)</a:t>
            </a:r>
            <a:r>
              <a:rPr lang="it-IT" sz="4400" dirty="0">
                <a:solidFill>
                  <a:schemeClr val="tx2"/>
                </a:solidFill>
              </a:rPr>
              <a:t/>
            </a:r>
            <a:br>
              <a:rPr lang="it-IT" sz="4400" dirty="0">
                <a:solidFill>
                  <a:schemeClr val="tx2"/>
                </a:solidFill>
              </a:rPr>
            </a:br>
            <a:endParaRPr lang="it-IT" dirty="0"/>
          </a:p>
        </p:txBody>
      </p:sp>
      <p:pic>
        <p:nvPicPr>
          <p:cNvPr id="2050" name="Picture 2" descr="Risultati immagini per somma dispari fibonac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64" y="800539"/>
            <a:ext cx="4972050" cy="4762500"/>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descr="elemento decorativo">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6237313" y="287456"/>
            <a:ext cx="5359790" cy="63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2" name="CasellaDiTesto 1"/>
          <p:cNvSpPr txBox="1"/>
          <p:nvPr/>
        </p:nvSpPr>
        <p:spPr>
          <a:xfrm>
            <a:off x="6427694" y="1317812"/>
            <a:ext cx="4624125" cy="3416320"/>
          </a:xfrm>
          <a:prstGeom prst="rect">
            <a:avLst/>
          </a:prstGeom>
          <a:noFill/>
        </p:spPr>
        <p:txBody>
          <a:bodyPr wrap="square" rtlCol="0">
            <a:spAutoFit/>
          </a:bodyPr>
          <a:lstStyle/>
          <a:p>
            <a:pPr>
              <a:lnSpc>
                <a:spcPct val="200000"/>
              </a:lnSpc>
            </a:pPr>
            <a:r>
              <a:rPr lang="it-IT" sz="3600" dirty="0" smtClean="0"/>
              <a:t>1+3+5=9=3x3</a:t>
            </a:r>
          </a:p>
          <a:p>
            <a:pPr>
              <a:lnSpc>
                <a:spcPct val="200000"/>
              </a:lnSpc>
            </a:pPr>
            <a:r>
              <a:rPr lang="it-IT" sz="3600" dirty="0" smtClean="0"/>
              <a:t>1+3+5+7=16=4x4</a:t>
            </a:r>
            <a:endParaRPr lang="it-IT" sz="3600" dirty="0"/>
          </a:p>
          <a:p>
            <a:pPr>
              <a:lnSpc>
                <a:spcPct val="200000"/>
              </a:lnSpc>
            </a:pPr>
            <a:r>
              <a:rPr lang="it-IT" sz="3600" dirty="0" smtClean="0"/>
              <a:t>1+3+5+7+9=25=5x5</a:t>
            </a:r>
            <a:endParaRPr lang="it-IT" sz="3600" dirty="0"/>
          </a:p>
        </p:txBody>
      </p:sp>
    </p:spTree>
    <p:extLst>
      <p:ext uri="{BB962C8B-B14F-4D97-AF65-F5344CB8AC3E}">
        <p14:creationId xmlns:p14="http://schemas.microsoft.com/office/powerpoint/2010/main" val="3796678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104507_TF00915908" id="{F1FCDFFA-39E5-4B7F-AFF0-6EF173FFA87F}" vid="{20B9501C-DFD3-4CA1-AA85-7716DC1082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0A2498-0E80-4BD8-B955-2DA7BEA40D5A}">
  <ds:schemaRefs>
    <ds:schemaRef ds:uri="fb0879af-3eba-417a-a55a-ffe6dcd6ca77"/>
    <ds:schemaRef ds:uri="6dc4bcd6-49db-4c07-9060-8acfc67cef9f"/>
    <ds:schemaRef ds:uri="http://purl.org/dc/terms/"/>
    <ds:schemaRef ds:uri="http://schemas.microsoft.com/office/2006/metadata/properties"/>
    <ds:schemaRef ds:uri="http://schemas.microsoft.com/sharepoint/v3"/>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C165FA1-54F4-4811-8922-8A0B39611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96E4C0-B315-4C7B-B90A-75B6C747CB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Conoscere un compagno di classe</Template>
  <TotalTime>0</TotalTime>
  <Words>835</Words>
  <Application>Microsoft Office PowerPoint</Application>
  <PresentationFormat>Widescreen</PresentationFormat>
  <Paragraphs>104</Paragraphs>
  <Slides>23</Slides>
  <Notes>23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Tahoma</vt:lpstr>
      <vt:lpstr>Wingdings 2</vt:lpstr>
      <vt:lpstr>Struttura</vt:lpstr>
      <vt:lpstr> Il più grande matematico del Medioevo</vt:lpstr>
      <vt:lpstr>Presentazione standard di PowerPoint</vt:lpstr>
      <vt:lpstr> Tutto quello che sappiamo della sua vita è contenuto nella sua introduzione al suo lavoro monumentale,  il «Liber abaci»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    </vt:lpstr>
      <vt:lpstr>    </vt:lpstr>
      <vt:lpstr>    </vt:lpstr>
      <vt:lpstr>    </vt:lpstr>
      <vt:lpstr>   </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 per caso ho omesso qualcosa di più o meno giusto o necessario, domando indulgenza, dal momento che nessuno è senza difetti ed esperto di ogni questione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2019-05-21T19:51:39Z</dcterms:created>
  <dcterms:modified xsi:type="dcterms:W3CDTF">2021-11-28T09:45:26Z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